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0" r:id="rId3"/>
  </p:sldMasterIdLst>
  <p:notesMasterIdLst>
    <p:notesMasterId r:id="rId39"/>
  </p:notesMasterIdLst>
  <p:sldIdLst>
    <p:sldId id="257" r:id="rId4"/>
    <p:sldId id="304" r:id="rId5"/>
    <p:sldId id="337" r:id="rId6"/>
    <p:sldId id="331" r:id="rId7"/>
    <p:sldId id="305" r:id="rId8"/>
    <p:sldId id="348" r:id="rId9"/>
    <p:sldId id="350" r:id="rId10"/>
    <p:sldId id="314" r:id="rId11"/>
    <p:sldId id="358" r:id="rId12"/>
    <p:sldId id="344" r:id="rId13"/>
    <p:sldId id="319" r:id="rId14"/>
    <p:sldId id="315" r:id="rId15"/>
    <p:sldId id="306" r:id="rId16"/>
    <p:sldId id="345" r:id="rId17"/>
    <p:sldId id="339" r:id="rId18"/>
    <p:sldId id="353" r:id="rId19"/>
    <p:sldId id="354" r:id="rId20"/>
    <p:sldId id="355" r:id="rId21"/>
    <p:sldId id="356" r:id="rId22"/>
    <p:sldId id="357" r:id="rId23"/>
    <p:sldId id="347" r:id="rId24"/>
    <p:sldId id="351" r:id="rId25"/>
    <p:sldId id="285" r:id="rId26"/>
    <p:sldId id="321" r:id="rId27"/>
    <p:sldId id="323" r:id="rId28"/>
    <p:sldId id="328" r:id="rId29"/>
    <p:sldId id="329" r:id="rId30"/>
    <p:sldId id="330" r:id="rId31"/>
    <p:sldId id="324" r:id="rId32"/>
    <p:sldId id="326" r:id="rId33"/>
    <p:sldId id="327" r:id="rId34"/>
    <p:sldId id="288" r:id="rId35"/>
    <p:sldId id="301" r:id="rId36"/>
    <p:sldId id="352" r:id="rId37"/>
    <p:sldId id="320" r:id="rId38"/>
  </p:sldIdLst>
  <p:sldSz cx="11525250"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userDrawn="1">
          <p15:clr>
            <a:srgbClr val="A4A3A4"/>
          </p15:clr>
        </p15:guide>
        <p15:guide id="2" pos="36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7B"/>
    <a:srgbClr val="EADB14"/>
    <a:srgbClr val="0066FF"/>
    <a:srgbClr val="0021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74" autoAdjust="0"/>
  </p:normalViewPr>
  <p:slideViewPr>
    <p:cSldViewPr snapToGrid="0" snapToObjects="1">
      <p:cViewPr varScale="1">
        <p:scale>
          <a:sx n="64" d="100"/>
          <a:sy n="64" d="100"/>
        </p:scale>
        <p:origin x="1008" y="66"/>
      </p:cViewPr>
      <p:guideLst>
        <p:guide orient="horz" pos="2042"/>
        <p:guide pos="36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AB63B-794B-479A-BF57-E798B3C2C55D}"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GB"/>
        </a:p>
      </dgm:t>
    </dgm:pt>
    <dgm:pt modelId="{15D8D73C-C342-44F4-9FA1-BA4ECCD4C9FC}">
      <dgm:prSet phldrT="[Text]"/>
      <dgm:spPr/>
      <dgm:t>
        <a:bodyPr/>
        <a:lstStyle/>
        <a:p>
          <a:r>
            <a:rPr lang="en-GB" dirty="0" smtClean="0"/>
            <a:t>Randomized controlled trials</a:t>
          </a:r>
          <a:endParaRPr lang="en-GB" dirty="0"/>
        </a:p>
      </dgm:t>
    </dgm:pt>
    <dgm:pt modelId="{FDB629CC-4E3F-4E0F-9FC8-3B41AB32F3F4}" type="parTrans" cxnId="{4C3A4AB5-C597-4FAC-90BA-3C0F0EDE002C}">
      <dgm:prSet/>
      <dgm:spPr/>
      <dgm:t>
        <a:bodyPr/>
        <a:lstStyle/>
        <a:p>
          <a:endParaRPr lang="en-GB"/>
        </a:p>
      </dgm:t>
    </dgm:pt>
    <dgm:pt modelId="{A5B19AB9-0CD5-4EFF-9CAA-9F59195FB5F0}" type="sibTrans" cxnId="{4C3A4AB5-C597-4FAC-90BA-3C0F0EDE002C}">
      <dgm:prSet/>
      <dgm:spPr/>
      <dgm:t>
        <a:bodyPr/>
        <a:lstStyle/>
        <a:p>
          <a:endParaRPr lang="en-GB"/>
        </a:p>
      </dgm:t>
    </dgm:pt>
    <dgm:pt modelId="{7AD127E7-3E52-4D41-8474-95ABC1554CC0}">
      <dgm:prSet phldrT="[Text]"/>
      <dgm:spPr/>
      <dgm:t>
        <a:bodyPr/>
        <a:lstStyle/>
        <a:p>
          <a:r>
            <a:rPr lang="en-GB" dirty="0" smtClean="0"/>
            <a:t>Longitudinal surveys</a:t>
          </a:r>
          <a:endParaRPr lang="en-GB" dirty="0"/>
        </a:p>
      </dgm:t>
    </dgm:pt>
    <dgm:pt modelId="{2614C5A1-8FC6-4439-A70A-019CDC1A1AAE}" type="parTrans" cxnId="{4A9B7D8A-65A1-4B1B-BA97-FDE3305F33E9}">
      <dgm:prSet/>
      <dgm:spPr/>
      <dgm:t>
        <a:bodyPr/>
        <a:lstStyle/>
        <a:p>
          <a:endParaRPr lang="en-GB"/>
        </a:p>
      </dgm:t>
    </dgm:pt>
    <dgm:pt modelId="{C5BF2018-BAD1-4B4D-908D-37B646420BAA}" type="sibTrans" cxnId="{4A9B7D8A-65A1-4B1B-BA97-FDE3305F33E9}">
      <dgm:prSet/>
      <dgm:spPr/>
      <dgm:t>
        <a:bodyPr/>
        <a:lstStyle/>
        <a:p>
          <a:endParaRPr lang="en-GB"/>
        </a:p>
      </dgm:t>
    </dgm:pt>
    <dgm:pt modelId="{57A860B1-3A9B-4565-AD17-047A01AFEAB0}">
      <dgm:prSet phldrT="[Text]"/>
      <dgm:spPr>
        <a:ln>
          <a:solidFill>
            <a:schemeClr val="accent5">
              <a:lumMod val="60000"/>
              <a:lumOff val="40000"/>
              <a:alpha val="90000"/>
            </a:schemeClr>
          </a:solidFill>
        </a:ln>
      </dgm:spPr>
      <dgm:t>
        <a:bodyPr/>
        <a:lstStyle/>
        <a:p>
          <a:r>
            <a:rPr lang="en-GB" dirty="0" smtClean="0"/>
            <a:t>No intervention provided</a:t>
          </a:r>
          <a:endParaRPr lang="en-GB" dirty="0"/>
        </a:p>
      </dgm:t>
    </dgm:pt>
    <dgm:pt modelId="{4F3C16E0-F4C2-4082-AA8F-5AD87E16D9F6}" type="parTrans" cxnId="{0E2B7250-7843-4BDC-A679-BAA72D15B31A}">
      <dgm:prSet/>
      <dgm:spPr/>
      <dgm:t>
        <a:bodyPr/>
        <a:lstStyle/>
        <a:p>
          <a:endParaRPr lang="en-GB"/>
        </a:p>
      </dgm:t>
    </dgm:pt>
    <dgm:pt modelId="{28B47FA0-B6BA-4D45-8EE0-0C7D9E1A70C9}" type="sibTrans" cxnId="{0E2B7250-7843-4BDC-A679-BAA72D15B31A}">
      <dgm:prSet/>
      <dgm:spPr/>
      <dgm:t>
        <a:bodyPr/>
        <a:lstStyle/>
        <a:p>
          <a:endParaRPr lang="en-GB"/>
        </a:p>
      </dgm:t>
    </dgm:pt>
    <dgm:pt modelId="{0E905E99-7E0E-4215-89D4-3925A8F6F1AE}">
      <dgm:prSet phldrT="[Text]"/>
      <dgm:spPr>
        <a:ln>
          <a:solidFill>
            <a:schemeClr val="accent5">
              <a:lumMod val="60000"/>
              <a:lumOff val="40000"/>
              <a:alpha val="90000"/>
            </a:schemeClr>
          </a:solidFill>
        </a:ln>
      </dgm:spPr>
      <dgm:t>
        <a:bodyPr/>
        <a:lstStyle/>
        <a:p>
          <a:r>
            <a:rPr lang="en-GB" dirty="0" smtClean="0"/>
            <a:t>Survey existing smokers, ask about EC use</a:t>
          </a:r>
          <a:endParaRPr lang="en-GB" dirty="0"/>
        </a:p>
      </dgm:t>
    </dgm:pt>
    <dgm:pt modelId="{CF82FDA2-3312-4538-94EB-F0D839625F1A}" type="parTrans" cxnId="{E0A5B770-C9FA-42C0-AAEF-5B4146B9198B}">
      <dgm:prSet/>
      <dgm:spPr/>
      <dgm:t>
        <a:bodyPr/>
        <a:lstStyle/>
        <a:p>
          <a:endParaRPr lang="en-GB"/>
        </a:p>
      </dgm:t>
    </dgm:pt>
    <dgm:pt modelId="{AE2C772E-E459-4F08-B405-FD20451CC61C}" type="sibTrans" cxnId="{E0A5B770-C9FA-42C0-AAEF-5B4146B9198B}">
      <dgm:prSet/>
      <dgm:spPr/>
      <dgm:t>
        <a:bodyPr/>
        <a:lstStyle/>
        <a:p>
          <a:endParaRPr lang="en-GB"/>
        </a:p>
      </dgm:t>
    </dgm:pt>
    <dgm:pt modelId="{AA0160F4-CFBA-4D11-A69C-A5D104464EC6}">
      <dgm:prSet/>
      <dgm:spPr/>
      <dgm:t>
        <a:bodyPr/>
        <a:lstStyle/>
        <a:p>
          <a:r>
            <a:rPr lang="en-GB" dirty="0" smtClean="0"/>
            <a:t>Uncontrolled intervention studies</a:t>
          </a:r>
          <a:endParaRPr lang="en-GB" dirty="0"/>
        </a:p>
      </dgm:t>
    </dgm:pt>
    <dgm:pt modelId="{01A16EB8-E6F8-444D-BF61-77A08A9643EB}" type="parTrans" cxnId="{40D0F8EB-FC0B-4633-AE39-03C2EBB89028}">
      <dgm:prSet/>
      <dgm:spPr/>
      <dgm:t>
        <a:bodyPr/>
        <a:lstStyle/>
        <a:p>
          <a:endParaRPr lang="en-GB"/>
        </a:p>
      </dgm:t>
    </dgm:pt>
    <dgm:pt modelId="{D25BECEB-4FA3-4281-812B-60C66DBFCC91}" type="sibTrans" cxnId="{40D0F8EB-FC0B-4633-AE39-03C2EBB89028}">
      <dgm:prSet/>
      <dgm:spPr/>
      <dgm:t>
        <a:bodyPr/>
        <a:lstStyle/>
        <a:p>
          <a:endParaRPr lang="en-GB"/>
        </a:p>
      </dgm:t>
    </dgm:pt>
    <dgm:pt modelId="{21E492F0-A49E-4F7A-8ABC-8517372BBE63}">
      <dgm:prSet/>
      <dgm:spPr>
        <a:ln>
          <a:solidFill>
            <a:schemeClr val="tx2">
              <a:lumMod val="60000"/>
              <a:lumOff val="40000"/>
              <a:alpha val="90000"/>
            </a:schemeClr>
          </a:solidFill>
        </a:ln>
      </dgm:spPr>
      <dgm:t>
        <a:bodyPr/>
        <a:lstStyle/>
        <a:p>
          <a:r>
            <a:rPr lang="en-GB" dirty="0" smtClean="0"/>
            <a:t>All people in the study offered EC</a:t>
          </a:r>
          <a:endParaRPr lang="en-GB" dirty="0"/>
        </a:p>
      </dgm:t>
    </dgm:pt>
    <dgm:pt modelId="{4CA10137-4C45-4167-9E83-8812C5670A68}" type="parTrans" cxnId="{3378A699-CA39-4356-9DE9-0DA294F9632A}">
      <dgm:prSet/>
      <dgm:spPr/>
      <dgm:t>
        <a:bodyPr/>
        <a:lstStyle/>
        <a:p>
          <a:endParaRPr lang="en-GB"/>
        </a:p>
      </dgm:t>
    </dgm:pt>
    <dgm:pt modelId="{19A6B7D9-8B8C-4152-ACF5-56F5E0757EB8}" type="sibTrans" cxnId="{3378A699-CA39-4356-9DE9-0DA294F9632A}">
      <dgm:prSet/>
      <dgm:spPr/>
      <dgm:t>
        <a:bodyPr/>
        <a:lstStyle/>
        <a:p>
          <a:endParaRPr lang="en-GB"/>
        </a:p>
      </dgm:t>
    </dgm:pt>
    <dgm:pt modelId="{892B6DC9-81E9-426F-8ED7-398A815A6724}">
      <dgm:prSet phldrT="[Text]"/>
      <dgm:spPr>
        <a:ln>
          <a:solidFill>
            <a:schemeClr val="accent4">
              <a:lumMod val="60000"/>
              <a:lumOff val="40000"/>
              <a:alpha val="90000"/>
            </a:schemeClr>
          </a:solidFill>
        </a:ln>
      </dgm:spPr>
      <dgm:t>
        <a:bodyPr/>
        <a:lstStyle/>
        <a:p>
          <a:r>
            <a:rPr lang="en-GB" dirty="0" smtClean="0"/>
            <a:t>Smokers randomized to EC or control</a:t>
          </a:r>
          <a:endParaRPr lang="en-GB" dirty="0"/>
        </a:p>
      </dgm:t>
    </dgm:pt>
    <dgm:pt modelId="{615468B9-E9D1-4EA8-9DFA-3922E592D7C1}" type="parTrans" cxnId="{54935006-0E75-4830-8421-42F37D0FAE3A}">
      <dgm:prSet/>
      <dgm:spPr/>
      <dgm:t>
        <a:bodyPr/>
        <a:lstStyle/>
        <a:p>
          <a:endParaRPr lang="en-GB"/>
        </a:p>
      </dgm:t>
    </dgm:pt>
    <dgm:pt modelId="{2BA35ECA-BCC7-452D-9A67-003A84C1CC76}" type="sibTrans" cxnId="{54935006-0E75-4830-8421-42F37D0FAE3A}">
      <dgm:prSet/>
      <dgm:spPr/>
      <dgm:t>
        <a:bodyPr/>
        <a:lstStyle/>
        <a:p>
          <a:endParaRPr lang="en-GB"/>
        </a:p>
      </dgm:t>
    </dgm:pt>
    <dgm:pt modelId="{9EA202C8-9303-4876-9FA7-238726965ADA}" type="pres">
      <dgm:prSet presAssocID="{D0FAB63B-794B-479A-BF57-E798B3C2C55D}" presName="Name0" presStyleCnt="0">
        <dgm:presLayoutVars>
          <dgm:dir/>
          <dgm:animLvl val="lvl"/>
          <dgm:resizeHandles/>
        </dgm:presLayoutVars>
      </dgm:prSet>
      <dgm:spPr/>
      <dgm:t>
        <a:bodyPr/>
        <a:lstStyle/>
        <a:p>
          <a:endParaRPr lang="en-GB"/>
        </a:p>
      </dgm:t>
    </dgm:pt>
    <dgm:pt modelId="{E022183A-203B-4D9C-A169-10EF98473E8D}" type="pres">
      <dgm:prSet presAssocID="{15D8D73C-C342-44F4-9FA1-BA4ECCD4C9FC}" presName="linNode" presStyleCnt="0"/>
      <dgm:spPr/>
      <dgm:t>
        <a:bodyPr/>
        <a:lstStyle/>
        <a:p>
          <a:endParaRPr lang="en-GB"/>
        </a:p>
      </dgm:t>
    </dgm:pt>
    <dgm:pt modelId="{6D070920-37D1-41D6-83F7-7BD5DF9535C5}" type="pres">
      <dgm:prSet presAssocID="{15D8D73C-C342-44F4-9FA1-BA4ECCD4C9FC}" presName="parentShp" presStyleLbl="node1" presStyleIdx="0" presStyleCnt="3">
        <dgm:presLayoutVars>
          <dgm:bulletEnabled val="1"/>
        </dgm:presLayoutVars>
      </dgm:prSet>
      <dgm:spPr/>
      <dgm:t>
        <a:bodyPr/>
        <a:lstStyle/>
        <a:p>
          <a:endParaRPr lang="en-GB"/>
        </a:p>
      </dgm:t>
    </dgm:pt>
    <dgm:pt modelId="{7036ED9C-2F6D-4309-A30D-626CF0755BE2}" type="pres">
      <dgm:prSet presAssocID="{15D8D73C-C342-44F4-9FA1-BA4ECCD4C9FC}" presName="childShp" presStyleLbl="bgAccFollowNode1" presStyleIdx="0" presStyleCnt="3">
        <dgm:presLayoutVars>
          <dgm:bulletEnabled val="1"/>
        </dgm:presLayoutVars>
      </dgm:prSet>
      <dgm:spPr/>
      <dgm:t>
        <a:bodyPr/>
        <a:lstStyle/>
        <a:p>
          <a:endParaRPr lang="en-GB"/>
        </a:p>
      </dgm:t>
    </dgm:pt>
    <dgm:pt modelId="{AA451FEF-A80F-4D90-8993-F62FE4C3E4DB}" type="pres">
      <dgm:prSet presAssocID="{A5B19AB9-0CD5-4EFF-9CAA-9F59195FB5F0}" presName="spacing" presStyleCnt="0"/>
      <dgm:spPr/>
      <dgm:t>
        <a:bodyPr/>
        <a:lstStyle/>
        <a:p>
          <a:endParaRPr lang="en-GB"/>
        </a:p>
      </dgm:t>
    </dgm:pt>
    <dgm:pt modelId="{242D4EA6-AC0B-47C1-A5C8-3C60F22DCCB0}" type="pres">
      <dgm:prSet presAssocID="{AA0160F4-CFBA-4D11-A69C-A5D104464EC6}" presName="linNode" presStyleCnt="0"/>
      <dgm:spPr/>
      <dgm:t>
        <a:bodyPr/>
        <a:lstStyle/>
        <a:p>
          <a:endParaRPr lang="en-GB"/>
        </a:p>
      </dgm:t>
    </dgm:pt>
    <dgm:pt modelId="{A3147373-4FB1-422B-8E5D-14C071587225}" type="pres">
      <dgm:prSet presAssocID="{AA0160F4-CFBA-4D11-A69C-A5D104464EC6}" presName="parentShp" presStyleLbl="node1" presStyleIdx="1" presStyleCnt="3">
        <dgm:presLayoutVars>
          <dgm:bulletEnabled val="1"/>
        </dgm:presLayoutVars>
      </dgm:prSet>
      <dgm:spPr/>
      <dgm:t>
        <a:bodyPr/>
        <a:lstStyle/>
        <a:p>
          <a:endParaRPr lang="en-GB"/>
        </a:p>
      </dgm:t>
    </dgm:pt>
    <dgm:pt modelId="{A51F1FB8-8141-47E3-BFDF-C1958F29C6EC}" type="pres">
      <dgm:prSet presAssocID="{AA0160F4-CFBA-4D11-A69C-A5D104464EC6}" presName="childShp" presStyleLbl="bgAccFollowNode1" presStyleIdx="1" presStyleCnt="3">
        <dgm:presLayoutVars>
          <dgm:bulletEnabled val="1"/>
        </dgm:presLayoutVars>
      </dgm:prSet>
      <dgm:spPr/>
      <dgm:t>
        <a:bodyPr/>
        <a:lstStyle/>
        <a:p>
          <a:endParaRPr lang="en-GB"/>
        </a:p>
      </dgm:t>
    </dgm:pt>
    <dgm:pt modelId="{11CD8852-D19E-4739-88DA-9DE1872D4851}" type="pres">
      <dgm:prSet presAssocID="{D25BECEB-4FA3-4281-812B-60C66DBFCC91}" presName="spacing" presStyleCnt="0"/>
      <dgm:spPr/>
      <dgm:t>
        <a:bodyPr/>
        <a:lstStyle/>
        <a:p>
          <a:endParaRPr lang="en-GB"/>
        </a:p>
      </dgm:t>
    </dgm:pt>
    <dgm:pt modelId="{AEFD1DA3-A2CA-4CA7-9322-93EBD9A5D142}" type="pres">
      <dgm:prSet presAssocID="{7AD127E7-3E52-4D41-8474-95ABC1554CC0}" presName="linNode" presStyleCnt="0"/>
      <dgm:spPr/>
      <dgm:t>
        <a:bodyPr/>
        <a:lstStyle/>
        <a:p>
          <a:endParaRPr lang="en-GB"/>
        </a:p>
      </dgm:t>
    </dgm:pt>
    <dgm:pt modelId="{8C0A81BB-8404-42A8-96EC-5982760B3C2F}" type="pres">
      <dgm:prSet presAssocID="{7AD127E7-3E52-4D41-8474-95ABC1554CC0}" presName="parentShp" presStyleLbl="node1" presStyleIdx="2" presStyleCnt="3">
        <dgm:presLayoutVars>
          <dgm:bulletEnabled val="1"/>
        </dgm:presLayoutVars>
      </dgm:prSet>
      <dgm:spPr/>
      <dgm:t>
        <a:bodyPr/>
        <a:lstStyle/>
        <a:p>
          <a:endParaRPr lang="en-GB"/>
        </a:p>
      </dgm:t>
    </dgm:pt>
    <dgm:pt modelId="{183F5E7E-A604-498D-A3D5-C19775745B79}" type="pres">
      <dgm:prSet presAssocID="{7AD127E7-3E52-4D41-8474-95ABC1554CC0}" presName="childShp" presStyleLbl="bgAccFollowNode1" presStyleIdx="2" presStyleCnt="3">
        <dgm:presLayoutVars>
          <dgm:bulletEnabled val="1"/>
        </dgm:presLayoutVars>
      </dgm:prSet>
      <dgm:spPr/>
      <dgm:t>
        <a:bodyPr/>
        <a:lstStyle/>
        <a:p>
          <a:endParaRPr lang="en-GB"/>
        </a:p>
      </dgm:t>
    </dgm:pt>
  </dgm:ptLst>
  <dgm:cxnLst>
    <dgm:cxn modelId="{4C3A4AB5-C597-4FAC-90BA-3C0F0EDE002C}" srcId="{D0FAB63B-794B-479A-BF57-E798B3C2C55D}" destId="{15D8D73C-C342-44F4-9FA1-BA4ECCD4C9FC}" srcOrd="0" destOrd="0" parTransId="{FDB629CC-4E3F-4E0F-9FC8-3B41AB32F3F4}" sibTransId="{A5B19AB9-0CD5-4EFF-9CAA-9F59195FB5F0}"/>
    <dgm:cxn modelId="{4A9B7D8A-65A1-4B1B-BA97-FDE3305F33E9}" srcId="{D0FAB63B-794B-479A-BF57-E798B3C2C55D}" destId="{7AD127E7-3E52-4D41-8474-95ABC1554CC0}" srcOrd="2" destOrd="0" parTransId="{2614C5A1-8FC6-4439-A70A-019CDC1A1AAE}" sibTransId="{C5BF2018-BAD1-4B4D-908D-37B646420BAA}"/>
    <dgm:cxn modelId="{57536E9C-0BF8-41FA-9B82-90C06211F20B}" type="presOf" srcId="{7AD127E7-3E52-4D41-8474-95ABC1554CC0}" destId="{8C0A81BB-8404-42A8-96EC-5982760B3C2F}" srcOrd="0" destOrd="0" presId="urn:microsoft.com/office/officeart/2005/8/layout/vList6"/>
    <dgm:cxn modelId="{BC3837BC-697D-4B83-A423-B147E277EF66}" type="presOf" srcId="{0E905E99-7E0E-4215-89D4-3925A8F6F1AE}" destId="{183F5E7E-A604-498D-A3D5-C19775745B79}" srcOrd="0" destOrd="1" presId="urn:microsoft.com/office/officeart/2005/8/layout/vList6"/>
    <dgm:cxn modelId="{BA7EAA7B-EA12-451A-96D9-7C3FC8577311}" type="presOf" srcId="{D0FAB63B-794B-479A-BF57-E798B3C2C55D}" destId="{9EA202C8-9303-4876-9FA7-238726965ADA}" srcOrd="0" destOrd="0" presId="urn:microsoft.com/office/officeart/2005/8/layout/vList6"/>
    <dgm:cxn modelId="{40D0F8EB-FC0B-4633-AE39-03C2EBB89028}" srcId="{D0FAB63B-794B-479A-BF57-E798B3C2C55D}" destId="{AA0160F4-CFBA-4D11-A69C-A5D104464EC6}" srcOrd="1" destOrd="0" parTransId="{01A16EB8-E6F8-444D-BF61-77A08A9643EB}" sibTransId="{D25BECEB-4FA3-4281-812B-60C66DBFCC91}"/>
    <dgm:cxn modelId="{2D7B4315-135D-4B18-A9A0-15DA245ACE45}" type="presOf" srcId="{57A860B1-3A9B-4565-AD17-047A01AFEAB0}" destId="{183F5E7E-A604-498D-A3D5-C19775745B79}" srcOrd="0" destOrd="0" presId="urn:microsoft.com/office/officeart/2005/8/layout/vList6"/>
    <dgm:cxn modelId="{0324BD94-DDAD-4F4F-9A2B-00EA1AF7C470}" type="presOf" srcId="{21E492F0-A49E-4F7A-8ABC-8517372BBE63}" destId="{A51F1FB8-8141-47E3-BFDF-C1958F29C6EC}" srcOrd="0" destOrd="0" presId="urn:microsoft.com/office/officeart/2005/8/layout/vList6"/>
    <dgm:cxn modelId="{54935006-0E75-4830-8421-42F37D0FAE3A}" srcId="{15D8D73C-C342-44F4-9FA1-BA4ECCD4C9FC}" destId="{892B6DC9-81E9-426F-8ED7-398A815A6724}" srcOrd="0" destOrd="0" parTransId="{615468B9-E9D1-4EA8-9DFA-3922E592D7C1}" sibTransId="{2BA35ECA-BCC7-452D-9A67-003A84C1CC76}"/>
    <dgm:cxn modelId="{3378A699-CA39-4356-9DE9-0DA294F9632A}" srcId="{AA0160F4-CFBA-4D11-A69C-A5D104464EC6}" destId="{21E492F0-A49E-4F7A-8ABC-8517372BBE63}" srcOrd="0" destOrd="0" parTransId="{4CA10137-4C45-4167-9E83-8812C5670A68}" sibTransId="{19A6B7D9-8B8C-4152-ACF5-56F5E0757EB8}"/>
    <dgm:cxn modelId="{B2E9D92D-CCAC-4D4C-B71E-0D34F57FF64E}" type="presOf" srcId="{892B6DC9-81E9-426F-8ED7-398A815A6724}" destId="{7036ED9C-2F6D-4309-A30D-626CF0755BE2}" srcOrd="0" destOrd="0" presId="urn:microsoft.com/office/officeart/2005/8/layout/vList6"/>
    <dgm:cxn modelId="{12097824-99CC-44B0-A611-81691F4C130F}" type="presOf" srcId="{15D8D73C-C342-44F4-9FA1-BA4ECCD4C9FC}" destId="{6D070920-37D1-41D6-83F7-7BD5DF9535C5}" srcOrd="0" destOrd="0" presId="urn:microsoft.com/office/officeart/2005/8/layout/vList6"/>
    <dgm:cxn modelId="{E0A5B770-C9FA-42C0-AAEF-5B4146B9198B}" srcId="{7AD127E7-3E52-4D41-8474-95ABC1554CC0}" destId="{0E905E99-7E0E-4215-89D4-3925A8F6F1AE}" srcOrd="1" destOrd="0" parTransId="{CF82FDA2-3312-4538-94EB-F0D839625F1A}" sibTransId="{AE2C772E-E459-4F08-B405-FD20451CC61C}"/>
    <dgm:cxn modelId="{B2A140D4-930F-4586-A689-150342DE8613}" type="presOf" srcId="{AA0160F4-CFBA-4D11-A69C-A5D104464EC6}" destId="{A3147373-4FB1-422B-8E5D-14C071587225}" srcOrd="0" destOrd="0" presId="urn:microsoft.com/office/officeart/2005/8/layout/vList6"/>
    <dgm:cxn modelId="{0E2B7250-7843-4BDC-A679-BAA72D15B31A}" srcId="{7AD127E7-3E52-4D41-8474-95ABC1554CC0}" destId="{57A860B1-3A9B-4565-AD17-047A01AFEAB0}" srcOrd="0" destOrd="0" parTransId="{4F3C16E0-F4C2-4082-AA8F-5AD87E16D9F6}" sibTransId="{28B47FA0-B6BA-4D45-8EE0-0C7D9E1A70C9}"/>
    <dgm:cxn modelId="{EDF72AC1-CC2F-4DEC-968B-A3CB7F726013}" type="presParOf" srcId="{9EA202C8-9303-4876-9FA7-238726965ADA}" destId="{E022183A-203B-4D9C-A169-10EF98473E8D}" srcOrd="0" destOrd="0" presId="urn:microsoft.com/office/officeart/2005/8/layout/vList6"/>
    <dgm:cxn modelId="{D8DD8052-11CB-4E35-9CA2-9644D0CFBD85}" type="presParOf" srcId="{E022183A-203B-4D9C-A169-10EF98473E8D}" destId="{6D070920-37D1-41D6-83F7-7BD5DF9535C5}" srcOrd="0" destOrd="0" presId="urn:microsoft.com/office/officeart/2005/8/layout/vList6"/>
    <dgm:cxn modelId="{895CBBF4-6D78-40B5-96E4-A4391911228A}" type="presParOf" srcId="{E022183A-203B-4D9C-A169-10EF98473E8D}" destId="{7036ED9C-2F6D-4309-A30D-626CF0755BE2}" srcOrd="1" destOrd="0" presId="urn:microsoft.com/office/officeart/2005/8/layout/vList6"/>
    <dgm:cxn modelId="{610AFD7F-6C57-47CC-BCCB-0D4272F04303}" type="presParOf" srcId="{9EA202C8-9303-4876-9FA7-238726965ADA}" destId="{AA451FEF-A80F-4D90-8993-F62FE4C3E4DB}" srcOrd="1" destOrd="0" presId="urn:microsoft.com/office/officeart/2005/8/layout/vList6"/>
    <dgm:cxn modelId="{F455704D-EB29-42F8-8FB5-B2BEBE4E0D06}" type="presParOf" srcId="{9EA202C8-9303-4876-9FA7-238726965ADA}" destId="{242D4EA6-AC0B-47C1-A5C8-3C60F22DCCB0}" srcOrd="2" destOrd="0" presId="urn:microsoft.com/office/officeart/2005/8/layout/vList6"/>
    <dgm:cxn modelId="{BFF58AFF-C1EB-4B2C-89C2-E72261B9C324}" type="presParOf" srcId="{242D4EA6-AC0B-47C1-A5C8-3C60F22DCCB0}" destId="{A3147373-4FB1-422B-8E5D-14C071587225}" srcOrd="0" destOrd="0" presId="urn:microsoft.com/office/officeart/2005/8/layout/vList6"/>
    <dgm:cxn modelId="{508EE416-A92A-4132-A4FF-0559E5726632}" type="presParOf" srcId="{242D4EA6-AC0B-47C1-A5C8-3C60F22DCCB0}" destId="{A51F1FB8-8141-47E3-BFDF-C1958F29C6EC}" srcOrd="1" destOrd="0" presId="urn:microsoft.com/office/officeart/2005/8/layout/vList6"/>
    <dgm:cxn modelId="{A181FBF4-F0A0-407A-9381-BAA9C3EB2505}" type="presParOf" srcId="{9EA202C8-9303-4876-9FA7-238726965ADA}" destId="{11CD8852-D19E-4739-88DA-9DE1872D4851}" srcOrd="3" destOrd="0" presId="urn:microsoft.com/office/officeart/2005/8/layout/vList6"/>
    <dgm:cxn modelId="{4ADE3CF9-1366-42B3-B8AE-BB74656E4F65}" type="presParOf" srcId="{9EA202C8-9303-4876-9FA7-238726965ADA}" destId="{AEFD1DA3-A2CA-4CA7-9322-93EBD9A5D142}" srcOrd="4" destOrd="0" presId="urn:microsoft.com/office/officeart/2005/8/layout/vList6"/>
    <dgm:cxn modelId="{658954F7-FA60-49F6-9C40-FB4A882F3113}" type="presParOf" srcId="{AEFD1DA3-A2CA-4CA7-9322-93EBD9A5D142}" destId="{8C0A81BB-8404-42A8-96EC-5982760B3C2F}" srcOrd="0" destOrd="0" presId="urn:microsoft.com/office/officeart/2005/8/layout/vList6"/>
    <dgm:cxn modelId="{DA1983C8-93A4-46B3-B7F8-8DA06CAB3E77}" type="presParOf" srcId="{AEFD1DA3-A2CA-4CA7-9322-93EBD9A5D142}" destId="{183F5E7E-A604-498D-A3D5-C19775745B7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7B0140-EE44-4875-9A8B-3715E4A48648}"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5C533EAA-3C96-4AFA-BB21-57C9120DB147}">
      <dgm:prSet phldrT="[Text]"/>
      <dgm:spPr/>
      <dgm:t>
        <a:bodyPr/>
        <a:lstStyle/>
        <a:p>
          <a:r>
            <a:rPr lang="en-GB" dirty="0" smtClean="0"/>
            <a:t>Cessation*</a:t>
          </a:r>
          <a:endParaRPr lang="en-GB" dirty="0"/>
        </a:p>
      </dgm:t>
    </dgm:pt>
    <dgm:pt modelId="{CE15EB04-7B76-429F-A0CE-44BD7B73B393}" type="parTrans" cxnId="{A9F9BFD5-3E34-49F4-8DCB-555B2051C064}">
      <dgm:prSet/>
      <dgm:spPr/>
      <dgm:t>
        <a:bodyPr/>
        <a:lstStyle/>
        <a:p>
          <a:endParaRPr lang="en-GB"/>
        </a:p>
      </dgm:t>
    </dgm:pt>
    <dgm:pt modelId="{258F63EE-4F0B-4144-8218-463E98F19D3C}" type="sibTrans" cxnId="{A9F9BFD5-3E34-49F4-8DCB-555B2051C064}">
      <dgm:prSet/>
      <dgm:spPr/>
      <dgm:t>
        <a:bodyPr/>
        <a:lstStyle/>
        <a:p>
          <a:endParaRPr lang="en-GB"/>
        </a:p>
      </dgm:t>
    </dgm:pt>
    <dgm:pt modelId="{FDC13BAF-E6AB-4F3E-BFDC-3471EA1628D9}">
      <dgm:prSet phldrT="[Text]"/>
      <dgm:spPr/>
      <dgm:t>
        <a:bodyPr/>
        <a:lstStyle/>
        <a:p>
          <a:r>
            <a:rPr lang="en-GB" dirty="0" smtClean="0"/>
            <a:t>Adverse events (AE)*</a:t>
          </a:r>
          <a:endParaRPr lang="en-GB" dirty="0"/>
        </a:p>
      </dgm:t>
    </dgm:pt>
    <dgm:pt modelId="{99FACEE5-948E-4B77-B5EB-0015C014F7C7}" type="parTrans" cxnId="{1A9AE973-86F7-452B-B16C-F6B06BD55354}">
      <dgm:prSet/>
      <dgm:spPr/>
      <dgm:t>
        <a:bodyPr/>
        <a:lstStyle/>
        <a:p>
          <a:endParaRPr lang="en-GB"/>
        </a:p>
      </dgm:t>
    </dgm:pt>
    <dgm:pt modelId="{4C6F6265-21AA-46A6-80F8-FA67C4D49B7E}" type="sibTrans" cxnId="{1A9AE973-86F7-452B-B16C-F6B06BD55354}">
      <dgm:prSet/>
      <dgm:spPr/>
      <dgm:t>
        <a:bodyPr/>
        <a:lstStyle/>
        <a:p>
          <a:endParaRPr lang="en-GB"/>
        </a:p>
      </dgm:t>
    </dgm:pt>
    <dgm:pt modelId="{47867673-014E-44F8-8BD5-32EBCE034DF4}">
      <dgm:prSet phldrT="[Text]"/>
      <dgm:spPr/>
      <dgm:t>
        <a:bodyPr/>
        <a:lstStyle/>
        <a:p>
          <a:r>
            <a:rPr lang="en-GB" dirty="0" smtClean="0"/>
            <a:t>Serious adverse events (SAE)*</a:t>
          </a:r>
          <a:endParaRPr lang="en-GB" dirty="0"/>
        </a:p>
      </dgm:t>
    </dgm:pt>
    <dgm:pt modelId="{8718774C-7993-4399-81CA-6CA7F6DAA585}" type="parTrans" cxnId="{C6D56797-1DA8-41CE-9318-DF88F9EEC9F3}">
      <dgm:prSet/>
      <dgm:spPr/>
      <dgm:t>
        <a:bodyPr/>
        <a:lstStyle/>
        <a:p>
          <a:endParaRPr lang="en-GB"/>
        </a:p>
      </dgm:t>
    </dgm:pt>
    <dgm:pt modelId="{70ED0D16-BFEF-4454-A949-3E354F900BB5}" type="sibTrans" cxnId="{C6D56797-1DA8-41CE-9318-DF88F9EEC9F3}">
      <dgm:prSet/>
      <dgm:spPr/>
      <dgm:t>
        <a:bodyPr/>
        <a:lstStyle/>
        <a:p>
          <a:endParaRPr lang="en-GB"/>
        </a:p>
      </dgm:t>
    </dgm:pt>
    <dgm:pt modelId="{A474FBB7-B682-414B-8650-B9667322758E}">
      <dgm:prSet phldrT="[Text]"/>
      <dgm:spPr/>
      <dgm:t>
        <a:bodyPr/>
        <a:lstStyle/>
        <a:p>
          <a:r>
            <a:rPr lang="en-GB" dirty="0" smtClean="0"/>
            <a:t>Changes in relevant biomarkers</a:t>
          </a:r>
          <a:endParaRPr lang="en-GB" dirty="0"/>
        </a:p>
      </dgm:t>
    </dgm:pt>
    <dgm:pt modelId="{71F6E7FB-9FB0-406D-836C-1BEF827E45F5}" type="parTrans" cxnId="{D882128D-D0DC-430C-8694-DC3B15235B98}">
      <dgm:prSet/>
      <dgm:spPr/>
      <dgm:t>
        <a:bodyPr/>
        <a:lstStyle/>
        <a:p>
          <a:endParaRPr lang="en-GB"/>
        </a:p>
      </dgm:t>
    </dgm:pt>
    <dgm:pt modelId="{E8EB51D4-D9AE-40EF-B307-7B4AF4A37439}" type="sibTrans" cxnId="{D882128D-D0DC-430C-8694-DC3B15235B98}">
      <dgm:prSet/>
      <dgm:spPr/>
      <dgm:t>
        <a:bodyPr/>
        <a:lstStyle/>
        <a:p>
          <a:endParaRPr lang="en-GB"/>
        </a:p>
      </dgm:t>
    </dgm:pt>
    <dgm:pt modelId="{1676452A-103C-430F-AFE6-D92BB4FF74F5}">
      <dgm:prSet/>
      <dgm:spPr/>
      <dgm:t>
        <a:bodyPr/>
        <a:lstStyle/>
        <a:p>
          <a:r>
            <a:rPr lang="en-GB" dirty="0" smtClean="0"/>
            <a:t>6 months+</a:t>
          </a:r>
          <a:endParaRPr lang="en-GB" dirty="0"/>
        </a:p>
      </dgm:t>
    </dgm:pt>
    <dgm:pt modelId="{FB951DA8-CC0C-4693-B2C9-D0DA74878E3E}" type="parTrans" cxnId="{6CC04ED8-C12D-4C56-96E6-1642D0C2E2F7}">
      <dgm:prSet/>
      <dgm:spPr/>
      <dgm:t>
        <a:bodyPr/>
        <a:lstStyle/>
        <a:p>
          <a:endParaRPr lang="en-GB"/>
        </a:p>
      </dgm:t>
    </dgm:pt>
    <dgm:pt modelId="{9B558617-D8C2-4ED8-A10A-130D3BC25D1F}" type="sibTrans" cxnId="{6CC04ED8-C12D-4C56-96E6-1642D0C2E2F7}">
      <dgm:prSet/>
      <dgm:spPr/>
      <dgm:t>
        <a:bodyPr/>
        <a:lstStyle/>
        <a:p>
          <a:endParaRPr lang="en-GB"/>
        </a:p>
      </dgm:t>
    </dgm:pt>
    <dgm:pt modelId="{A176D476-23BC-4794-8B2A-AA1EB4B1ACD0}">
      <dgm:prSet/>
      <dgm:spPr/>
      <dgm:t>
        <a:bodyPr/>
        <a:lstStyle/>
        <a:p>
          <a:r>
            <a:rPr lang="en-GB" dirty="0" smtClean="0"/>
            <a:t>Intention to treat</a:t>
          </a:r>
          <a:endParaRPr lang="en-GB" dirty="0"/>
        </a:p>
      </dgm:t>
    </dgm:pt>
    <dgm:pt modelId="{A303AB69-9949-4D4D-BACC-D633D48ECFC6}" type="parTrans" cxnId="{147033B2-CBA8-47C1-B2D3-9A7CD9430BC0}">
      <dgm:prSet/>
      <dgm:spPr/>
      <dgm:t>
        <a:bodyPr/>
        <a:lstStyle/>
        <a:p>
          <a:endParaRPr lang="en-GB"/>
        </a:p>
      </dgm:t>
    </dgm:pt>
    <dgm:pt modelId="{F51EE63C-F6E3-41B5-AB4A-16F5E255CFCA}" type="sibTrans" cxnId="{147033B2-CBA8-47C1-B2D3-9A7CD9430BC0}">
      <dgm:prSet/>
      <dgm:spPr/>
      <dgm:t>
        <a:bodyPr/>
        <a:lstStyle/>
        <a:p>
          <a:endParaRPr lang="en-GB"/>
        </a:p>
      </dgm:t>
    </dgm:pt>
    <dgm:pt modelId="{FB4A3BD6-D0C3-46D7-BA7D-183197273281}">
      <dgm:prSet/>
      <dgm:spPr/>
      <dgm:t>
        <a:bodyPr/>
        <a:lstStyle/>
        <a:p>
          <a:r>
            <a:rPr lang="en-GB" dirty="0" smtClean="0"/>
            <a:t>Strictest definition of abstinence</a:t>
          </a:r>
          <a:endParaRPr lang="en-GB" dirty="0"/>
        </a:p>
      </dgm:t>
    </dgm:pt>
    <dgm:pt modelId="{CAC5D7A1-F648-4F8F-8199-9AF5CC763E15}" type="parTrans" cxnId="{04BD28AC-4EE8-47D2-B194-5C78C27DD1C9}">
      <dgm:prSet/>
      <dgm:spPr/>
      <dgm:t>
        <a:bodyPr/>
        <a:lstStyle/>
        <a:p>
          <a:endParaRPr lang="en-GB"/>
        </a:p>
      </dgm:t>
    </dgm:pt>
    <dgm:pt modelId="{75151BEE-AE71-44DD-901D-B99F317F10CE}" type="sibTrans" cxnId="{04BD28AC-4EE8-47D2-B194-5C78C27DD1C9}">
      <dgm:prSet/>
      <dgm:spPr/>
      <dgm:t>
        <a:bodyPr/>
        <a:lstStyle/>
        <a:p>
          <a:endParaRPr lang="en-GB"/>
        </a:p>
      </dgm:t>
    </dgm:pt>
    <dgm:pt modelId="{0DA618F2-694C-4185-AD48-7EB16B6B2A46}">
      <dgm:prSet/>
      <dgm:spPr/>
      <dgm:t>
        <a:bodyPr/>
        <a:lstStyle/>
        <a:p>
          <a:r>
            <a:rPr lang="en-GB" dirty="0" smtClean="0"/>
            <a:t>Biochemically verified where available</a:t>
          </a:r>
          <a:endParaRPr lang="en-GB" dirty="0"/>
        </a:p>
      </dgm:t>
    </dgm:pt>
    <dgm:pt modelId="{8550CF17-CE82-4D3A-B1EE-F619BE0A2D7F}" type="parTrans" cxnId="{663CC49D-CF74-4093-BE30-098378355D3D}">
      <dgm:prSet/>
      <dgm:spPr/>
      <dgm:t>
        <a:bodyPr/>
        <a:lstStyle/>
        <a:p>
          <a:endParaRPr lang="en-GB"/>
        </a:p>
      </dgm:t>
    </dgm:pt>
    <dgm:pt modelId="{7654E80C-81A9-432A-ACC4-B4957BB3954E}" type="sibTrans" cxnId="{663CC49D-CF74-4093-BE30-098378355D3D}">
      <dgm:prSet/>
      <dgm:spPr/>
      <dgm:t>
        <a:bodyPr/>
        <a:lstStyle/>
        <a:p>
          <a:endParaRPr lang="en-GB"/>
        </a:p>
      </dgm:t>
    </dgm:pt>
    <dgm:pt modelId="{54C13DAE-5CAA-4D3E-9B43-FE9C34AB6F29}">
      <dgm:prSet/>
      <dgm:spPr/>
      <dgm:t>
        <a:bodyPr/>
        <a:lstStyle/>
        <a:p>
          <a:r>
            <a:rPr lang="en-GB" dirty="0" smtClean="0"/>
            <a:t>One week or longer of EC use</a:t>
          </a:r>
          <a:endParaRPr lang="en-GB" dirty="0"/>
        </a:p>
      </dgm:t>
    </dgm:pt>
    <dgm:pt modelId="{5250ADCF-3446-4C52-8AC8-51F294990318}" type="parTrans" cxnId="{DD45A969-ADC5-4613-8BD9-B2DEF029C094}">
      <dgm:prSet/>
      <dgm:spPr/>
      <dgm:t>
        <a:bodyPr/>
        <a:lstStyle/>
        <a:p>
          <a:endParaRPr lang="en-GB"/>
        </a:p>
      </dgm:t>
    </dgm:pt>
    <dgm:pt modelId="{42610AC4-8665-405A-85CC-DF07011001EE}" type="sibTrans" cxnId="{DD45A969-ADC5-4613-8BD9-B2DEF029C094}">
      <dgm:prSet/>
      <dgm:spPr/>
      <dgm:t>
        <a:bodyPr/>
        <a:lstStyle/>
        <a:p>
          <a:endParaRPr lang="en-GB"/>
        </a:p>
      </dgm:t>
    </dgm:pt>
    <dgm:pt modelId="{F74FBF6A-1B8C-407E-A1BF-3B702412F90A}">
      <dgm:prSet/>
      <dgm:spPr/>
      <dgm:t>
        <a:bodyPr/>
        <a:lstStyle/>
        <a:p>
          <a:r>
            <a:rPr lang="en-GB" dirty="0" smtClean="0"/>
            <a:t>One week or longer of EC use</a:t>
          </a:r>
          <a:endParaRPr lang="en-GB" dirty="0"/>
        </a:p>
      </dgm:t>
    </dgm:pt>
    <dgm:pt modelId="{371D5215-A929-400B-A4FD-35BDF4DA5DE7}" type="parTrans" cxnId="{235E11D7-167B-4D40-9478-A1592F8EF1AA}">
      <dgm:prSet/>
      <dgm:spPr/>
      <dgm:t>
        <a:bodyPr/>
        <a:lstStyle/>
        <a:p>
          <a:endParaRPr lang="en-GB"/>
        </a:p>
      </dgm:t>
    </dgm:pt>
    <dgm:pt modelId="{17EEC0E0-52B1-4367-A92B-31F8BF76FBDC}" type="sibTrans" cxnId="{235E11D7-167B-4D40-9478-A1592F8EF1AA}">
      <dgm:prSet/>
      <dgm:spPr/>
      <dgm:t>
        <a:bodyPr/>
        <a:lstStyle/>
        <a:p>
          <a:endParaRPr lang="en-GB"/>
        </a:p>
      </dgm:t>
    </dgm:pt>
    <dgm:pt modelId="{3A9F08B7-0D20-4FF8-8917-5A3929916427}">
      <dgm:prSet/>
      <dgm:spPr/>
      <dgm:t>
        <a:bodyPr/>
        <a:lstStyle/>
        <a:p>
          <a:r>
            <a:rPr lang="en-GB" dirty="0" smtClean="0"/>
            <a:t>One week or longer of EC use</a:t>
          </a:r>
          <a:endParaRPr lang="en-GB" dirty="0"/>
        </a:p>
      </dgm:t>
    </dgm:pt>
    <dgm:pt modelId="{2B44E48E-0822-4B5D-8EBB-80F3A31061D9}" type="parTrans" cxnId="{038609DF-57A7-4292-AF29-200FAF891636}">
      <dgm:prSet/>
      <dgm:spPr/>
      <dgm:t>
        <a:bodyPr/>
        <a:lstStyle/>
        <a:p>
          <a:endParaRPr lang="en-GB"/>
        </a:p>
      </dgm:t>
    </dgm:pt>
    <dgm:pt modelId="{F8A2F92F-A048-46D8-A2F8-A776DF9A7793}" type="sibTrans" cxnId="{038609DF-57A7-4292-AF29-200FAF891636}">
      <dgm:prSet/>
      <dgm:spPr/>
      <dgm:t>
        <a:bodyPr/>
        <a:lstStyle/>
        <a:p>
          <a:endParaRPr lang="en-GB"/>
        </a:p>
      </dgm:t>
    </dgm:pt>
    <dgm:pt modelId="{513F6BCB-E556-4F99-934B-E32C4211F23A}">
      <dgm:prSet/>
      <dgm:spPr/>
      <dgm:t>
        <a:bodyPr/>
        <a:lstStyle/>
        <a:p>
          <a:r>
            <a:rPr lang="en-GB" dirty="0" smtClean="0"/>
            <a:t>Known carcinogens and toxicants</a:t>
          </a:r>
          <a:endParaRPr lang="en-GB" dirty="0"/>
        </a:p>
      </dgm:t>
    </dgm:pt>
    <dgm:pt modelId="{AFDAE918-510D-4AD8-8F37-B9A15EDEA43E}" type="parTrans" cxnId="{3A3C419A-81E4-44A9-BDDB-BC775D0A332D}">
      <dgm:prSet/>
      <dgm:spPr/>
      <dgm:t>
        <a:bodyPr/>
        <a:lstStyle/>
        <a:p>
          <a:endParaRPr lang="en-GB"/>
        </a:p>
      </dgm:t>
    </dgm:pt>
    <dgm:pt modelId="{714F5C70-E5EB-4E1F-940C-A9318BCECAAA}" type="sibTrans" cxnId="{3A3C419A-81E4-44A9-BDDB-BC775D0A332D}">
      <dgm:prSet/>
      <dgm:spPr/>
      <dgm:t>
        <a:bodyPr/>
        <a:lstStyle/>
        <a:p>
          <a:endParaRPr lang="en-GB"/>
        </a:p>
      </dgm:t>
    </dgm:pt>
    <dgm:pt modelId="{EEE65CA6-F420-4096-B5B4-A729B7BC92F6}">
      <dgm:prSet/>
      <dgm:spPr/>
      <dgm:t>
        <a:bodyPr/>
        <a:lstStyle/>
        <a:p>
          <a:r>
            <a:rPr lang="en-GB" dirty="0" smtClean="0"/>
            <a:t>Exhaled carbon monoxide</a:t>
          </a:r>
          <a:endParaRPr lang="en-GB" dirty="0"/>
        </a:p>
      </dgm:t>
    </dgm:pt>
    <dgm:pt modelId="{28307F94-5E54-4428-8317-E2585FBA6AD4}" type="parTrans" cxnId="{1A2F5653-488F-4564-9B75-344A65C7CA7F}">
      <dgm:prSet/>
      <dgm:spPr/>
      <dgm:t>
        <a:bodyPr/>
        <a:lstStyle/>
        <a:p>
          <a:endParaRPr lang="en-GB"/>
        </a:p>
      </dgm:t>
    </dgm:pt>
    <dgm:pt modelId="{2CF8BACE-1125-43E1-96A5-4D79099A2948}" type="sibTrans" cxnId="{1A2F5653-488F-4564-9B75-344A65C7CA7F}">
      <dgm:prSet/>
      <dgm:spPr/>
      <dgm:t>
        <a:bodyPr/>
        <a:lstStyle/>
        <a:p>
          <a:endParaRPr lang="en-GB"/>
        </a:p>
      </dgm:t>
    </dgm:pt>
    <dgm:pt modelId="{6ADFD841-53B6-4EDA-925A-2E791B704512}">
      <dgm:prSet/>
      <dgm:spPr/>
      <dgm:t>
        <a:bodyPr/>
        <a:lstStyle/>
        <a:p>
          <a:r>
            <a:rPr lang="en-GB" dirty="0" smtClean="0"/>
            <a:t>Airway and lung function</a:t>
          </a:r>
          <a:endParaRPr lang="en-GB" dirty="0"/>
        </a:p>
      </dgm:t>
    </dgm:pt>
    <dgm:pt modelId="{34C8F251-04D7-481E-B670-89A207E76D00}" type="parTrans" cxnId="{CCFE6CD5-3962-42F7-BCDC-68D92457A761}">
      <dgm:prSet/>
      <dgm:spPr/>
      <dgm:t>
        <a:bodyPr/>
        <a:lstStyle/>
        <a:p>
          <a:endParaRPr lang="en-GB"/>
        </a:p>
      </dgm:t>
    </dgm:pt>
    <dgm:pt modelId="{8EB1CE39-0A2E-4BE7-8474-40DD06423173}" type="sibTrans" cxnId="{CCFE6CD5-3962-42F7-BCDC-68D92457A761}">
      <dgm:prSet/>
      <dgm:spPr/>
      <dgm:t>
        <a:bodyPr/>
        <a:lstStyle/>
        <a:p>
          <a:endParaRPr lang="en-GB"/>
        </a:p>
      </dgm:t>
    </dgm:pt>
    <dgm:pt modelId="{0220BE1F-AD63-4954-9DC2-4E7935508133}">
      <dgm:prSet/>
      <dgm:spPr/>
      <dgm:t>
        <a:bodyPr/>
        <a:lstStyle/>
        <a:p>
          <a:r>
            <a:rPr lang="en-GB" dirty="0" smtClean="0"/>
            <a:t>Blood oxygen levels</a:t>
          </a:r>
          <a:endParaRPr lang="en-GB" dirty="0"/>
        </a:p>
      </dgm:t>
    </dgm:pt>
    <dgm:pt modelId="{F06F8807-E7FD-457D-B81C-AF348ADA9842}" type="parTrans" cxnId="{841887EA-E6A5-4E92-B2C7-64D7E3DE3692}">
      <dgm:prSet/>
      <dgm:spPr/>
      <dgm:t>
        <a:bodyPr/>
        <a:lstStyle/>
        <a:p>
          <a:endParaRPr lang="en-GB"/>
        </a:p>
      </dgm:t>
    </dgm:pt>
    <dgm:pt modelId="{4A336C05-282B-4334-8B06-ACE92607F1F1}" type="sibTrans" cxnId="{841887EA-E6A5-4E92-B2C7-64D7E3DE3692}">
      <dgm:prSet/>
      <dgm:spPr/>
      <dgm:t>
        <a:bodyPr/>
        <a:lstStyle/>
        <a:p>
          <a:endParaRPr lang="en-GB"/>
        </a:p>
      </dgm:t>
    </dgm:pt>
    <dgm:pt modelId="{4AE26C9A-E696-4343-A66C-D3AE09572933}">
      <dgm:prSet/>
      <dgm:spPr/>
      <dgm:t>
        <a:bodyPr/>
        <a:lstStyle/>
        <a:p>
          <a:r>
            <a:rPr lang="en-GB" dirty="0" smtClean="0"/>
            <a:t>Any AE where the patient outcome is death; life-threatening; hospitalization; disability; birth defect; or requires intervention to prevent any of the above</a:t>
          </a:r>
          <a:endParaRPr lang="en-GB" dirty="0"/>
        </a:p>
      </dgm:t>
    </dgm:pt>
    <dgm:pt modelId="{BFB32618-CB6A-4FF6-852D-52BA64AC9F22}" type="parTrans" cxnId="{9D86CFAF-10BA-4792-9E7B-BB650D14D81A}">
      <dgm:prSet/>
      <dgm:spPr/>
      <dgm:t>
        <a:bodyPr/>
        <a:lstStyle/>
        <a:p>
          <a:endParaRPr lang="en-GB"/>
        </a:p>
      </dgm:t>
    </dgm:pt>
    <dgm:pt modelId="{EE7E0503-4537-4CFA-A12F-3E000195A9D9}" type="sibTrans" cxnId="{9D86CFAF-10BA-4792-9E7B-BB650D14D81A}">
      <dgm:prSet/>
      <dgm:spPr/>
      <dgm:t>
        <a:bodyPr/>
        <a:lstStyle/>
        <a:p>
          <a:endParaRPr lang="en-GB"/>
        </a:p>
      </dgm:t>
    </dgm:pt>
    <dgm:pt modelId="{5FE94857-D68D-4895-A61F-658C1E71F968}">
      <dgm:prSet/>
      <dgm:spPr/>
      <dgm:t>
        <a:bodyPr/>
        <a:lstStyle/>
        <a:p>
          <a:r>
            <a:rPr lang="en-GB" dirty="0" smtClean="0"/>
            <a:t>Defined as any undesirable experience associated with the use of a medical product in a patient</a:t>
          </a:r>
          <a:endParaRPr lang="en-GB" dirty="0"/>
        </a:p>
      </dgm:t>
    </dgm:pt>
    <dgm:pt modelId="{6BE25106-C152-4597-84E1-E1C8AE16DA55}" type="parTrans" cxnId="{F75500CA-AAAC-446F-A33A-E4989F9C2A51}">
      <dgm:prSet/>
      <dgm:spPr/>
      <dgm:t>
        <a:bodyPr/>
        <a:lstStyle/>
        <a:p>
          <a:endParaRPr lang="en-GB"/>
        </a:p>
      </dgm:t>
    </dgm:pt>
    <dgm:pt modelId="{2E20FD6A-F982-4E5F-AD43-777D7DA5A2B7}" type="sibTrans" cxnId="{F75500CA-AAAC-446F-A33A-E4989F9C2A51}">
      <dgm:prSet/>
      <dgm:spPr/>
      <dgm:t>
        <a:bodyPr/>
        <a:lstStyle/>
        <a:p>
          <a:endParaRPr lang="en-GB"/>
        </a:p>
      </dgm:t>
    </dgm:pt>
    <dgm:pt modelId="{DD3F7815-1269-4456-B4A3-87A464C5EAD6}">
      <dgm:prSet/>
      <dgm:spPr/>
      <dgm:t>
        <a:bodyPr/>
        <a:lstStyle/>
        <a:p>
          <a:r>
            <a:rPr lang="en-GB" dirty="0" smtClean="0"/>
            <a:t>(as per standard Cochrane methods)</a:t>
          </a:r>
          <a:endParaRPr lang="en-GB" dirty="0"/>
        </a:p>
      </dgm:t>
    </dgm:pt>
    <dgm:pt modelId="{17BAFBAB-DC88-47C8-9859-0B9D9FD76658}" type="parTrans" cxnId="{BF6A0205-C779-45DE-AF7E-DB7AF3D76E6D}">
      <dgm:prSet/>
      <dgm:spPr/>
      <dgm:t>
        <a:bodyPr/>
        <a:lstStyle/>
        <a:p>
          <a:endParaRPr lang="en-GB"/>
        </a:p>
      </dgm:t>
    </dgm:pt>
    <dgm:pt modelId="{A951BCB3-AD11-4981-99B9-8F0CA7E3E552}" type="sibTrans" cxnId="{BF6A0205-C779-45DE-AF7E-DB7AF3D76E6D}">
      <dgm:prSet/>
      <dgm:spPr/>
      <dgm:t>
        <a:bodyPr/>
        <a:lstStyle/>
        <a:p>
          <a:endParaRPr lang="en-GB"/>
        </a:p>
      </dgm:t>
    </dgm:pt>
    <dgm:pt modelId="{1BBBEAD9-850B-4F8C-AE6C-11EEC9748333}" type="pres">
      <dgm:prSet presAssocID="{927B0140-EE44-4875-9A8B-3715E4A48648}" presName="Name0" presStyleCnt="0">
        <dgm:presLayoutVars>
          <dgm:dir/>
          <dgm:animLvl val="lvl"/>
          <dgm:resizeHandles val="exact"/>
        </dgm:presLayoutVars>
      </dgm:prSet>
      <dgm:spPr/>
      <dgm:t>
        <a:bodyPr/>
        <a:lstStyle/>
        <a:p>
          <a:endParaRPr lang="en-GB"/>
        </a:p>
      </dgm:t>
    </dgm:pt>
    <dgm:pt modelId="{2DC8F1F5-87FC-482E-B647-3E10E6292ACB}" type="pres">
      <dgm:prSet presAssocID="{5C533EAA-3C96-4AFA-BB21-57C9120DB147}" presName="composite" presStyleCnt="0"/>
      <dgm:spPr/>
    </dgm:pt>
    <dgm:pt modelId="{AFE07884-A457-458A-A67A-83626E1D8F6A}" type="pres">
      <dgm:prSet presAssocID="{5C533EAA-3C96-4AFA-BB21-57C9120DB147}" presName="parTx" presStyleLbl="alignNode1" presStyleIdx="0" presStyleCnt="4">
        <dgm:presLayoutVars>
          <dgm:chMax val="0"/>
          <dgm:chPref val="0"/>
          <dgm:bulletEnabled val="1"/>
        </dgm:presLayoutVars>
      </dgm:prSet>
      <dgm:spPr/>
      <dgm:t>
        <a:bodyPr/>
        <a:lstStyle/>
        <a:p>
          <a:endParaRPr lang="en-GB"/>
        </a:p>
      </dgm:t>
    </dgm:pt>
    <dgm:pt modelId="{31C11086-5F5A-42FE-A88E-49C1ED8378EE}" type="pres">
      <dgm:prSet presAssocID="{5C533EAA-3C96-4AFA-BB21-57C9120DB147}" presName="desTx" presStyleLbl="alignAccFollowNode1" presStyleIdx="0" presStyleCnt="4">
        <dgm:presLayoutVars>
          <dgm:bulletEnabled val="1"/>
        </dgm:presLayoutVars>
      </dgm:prSet>
      <dgm:spPr/>
      <dgm:t>
        <a:bodyPr/>
        <a:lstStyle/>
        <a:p>
          <a:endParaRPr lang="en-GB"/>
        </a:p>
      </dgm:t>
    </dgm:pt>
    <dgm:pt modelId="{AE6C207A-5E7B-4AC7-B9A6-955F35A71992}" type="pres">
      <dgm:prSet presAssocID="{258F63EE-4F0B-4144-8218-463E98F19D3C}" presName="space" presStyleCnt="0"/>
      <dgm:spPr/>
    </dgm:pt>
    <dgm:pt modelId="{69AA567C-049C-475C-B301-87FB3C5F1728}" type="pres">
      <dgm:prSet presAssocID="{FDC13BAF-E6AB-4F3E-BFDC-3471EA1628D9}" presName="composite" presStyleCnt="0"/>
      <dgm:spPr/>
    </dgm:pt>
    <dgm:pt modelId="{5907B7E4-8FA0-478A-BA0F-383494882991}" type="pres">
      <dgm:prSet presAssocID="{FDC13BAF-E6AB-4F3E-BFDC-3471EA1628D9}" presName="parTx" presStyleLbl="alignNode1" presStyleIdx="1" presStyleCnt="4">
        <dgm:presLayoutVars>
          <dgm:chMax val="0"/>
          <dgm:chPref val="0"/>
          <dgm:bulletEnabled val="1"/>
        </dgm:presLayoutVars>
      </dgm:prSet>
      <dgm:spPr/>
      <dgm:t>
        <a:bodyPr/>
        <a:lstStyle/>
        <a:p>
          <a:endParaRPr lang="en-GB"/>
        </a:p>
      </dgm:t>
    </dgm:pt>
    <dgm:pt modelId="{2E0F615D-A600-4FB4-AC0C-725F0F97BC09}" type="pres">
      <dgm:prSet presAssocID="{FDC13BAF-E6AB-4F3E-BFDC-3471EA1628D9}" presName="desTx" presStyleLbl="alignAccFollowNode1" presStyleIdx="1" presStyleCnt="4">
        <dgm:presLayoutVars>
          <dgm:bulletEnabled val="1"/>
        </dgm:presLayoutVars>
      </dgm:prSet>
      <dgm:spPr/>
      <dgm:t>
        <a:bodyPr/>
        <a:lstStyle/>
        <a:p>
          <a:endParaRPr lang="en-GB"/>
        </a:p>
      </dgm:t>
    </dgm:pt>
    <dgm:pt modelId="{E28BCBFE-472A-4401-97E4-5EDDEE8C3C41}" type="pres">
      <dgm:prSet presAssocID="{4C6F6265-21AA-46A6-80F8-FA67C4D49B7E}" presName="space" presStyleCnt="0"/>
      <dgm:spPr/>
    </dgm:pt>
    <dgm:pt modelId="{68C07AFC-8915-4999-9FBC-9B8C30391943}" type="pres">
      <dgm:prSet presAssocID="{47867673-014E-44F8-8BD5-32EBCE034DF4}" presName="composite" presStyleCnt="0"/>
      <dgm:spPr/>
    </dgm:pt>
    <dgm:pt modelId="{43AD2BEC-43BC-4967-81E6-A7B0A13B1785}" type="pres">
      <dgm:prSet presAssocID="{47867673-014E-44F8-8BD5-32EBCE034DF4}" presName="parTx" presStyleLbl="alignNode1" presStyleIdx="2" presStyleCnt="4">
        <dgm:presLayoutVars>
          <dgm:chMax val="0"/>
          <dgm:chPref val="0"/>
          <dgm:bulletEnabled val="1"/>
        </dgm:presLayoutVars>
      </dgm:prSet>
      <dgm:spPr/>
      <dgm:t>
        <a:bodyPr/>
        <a:lstStyle/>
        <a:p>
          <a:endParaRPr lang="en-GB"/>
        </a:p>
      </dgm:t>
    </dgm:pt>
    <dgm:pt modelId="{B4A81FD1-EF8B-4D75-895B-34A4C671DFA4}" type="pres">
      <dgm:prSet presAssocID="{47867673-014E-44F8-8BD5-32EBCE034DF4}" presName="desTx" presStyleLbl="alignAccFollowNode1" presStyleIdx="2" presStyleCnt="4">
        <dgm:presLayoutVars>
          <dgm:bulletEnabled val="1"/>
        </dgm:presLayoutVars>
      </dgm:prSet>
      <dgm:spPr/>
      <dgm:t>
        <a:bodyPr/>
        <a:lstStyle/>
        <a:p>
          <a:endParaRPr lang="en-GB"/>
        </a:p>
      </dgm:t>
    </dgm:pt>
    <dgm:pt modelId="{08BCE69C-F89D-4218-8301-540B55767044}" type="pres">
      <dgm:prSet presAssocID="{70ED0D16-BFEF-4454-A949-3E354F900BB5}" presName="space" presStyleCnt="0"/>
      <dgm:spPr/>
    </dgm:pt>
    <dgm:pt modelId="{A948D6B8-473F-4560-9033-F160B7E64000}" type="pres">
      <dgm:prSet presAssocID="{A474FBB7-B682-414B-8650-B9667322758E}" presName="composite" presStyleCnt="0"/>
      <dgm:spPr/>
    </dgm:pt>
    <dgm:pt modelId="{DD879BB8-B4CE-44FE-9BF2-3D17B66E8778}" type="pres">
      <dgm:prSet presAssocID="{A474FBB7-B682-414B-8650-B9667322758E}" presName="parTx" presStyleLbl="alignNode1" presStyleIdx="3" presStyleCnt="4">
        <dgm:presLayoutVars>
          <dgm:chMax val="0"/>
          <dgm:chPref val="0"/>
          <dgm:bulletEnabled val="1"/>
        </dgm:presLayoutVars>
      </dgm:prSet>
      <dgm:spPr/>
      <dgm:t>
        <a:bodyPr/>
        <a:lstStyle/>
        <a:p>
          <a:endParaRPr lang="en-GB"/>
        </a:p>
      </dgm:t>
    </dgm:pt>
    <dgm:pt modelId="{EA3899A9-E118-4665-97AF-898C1553191E}" type="pres">
      <dgm:prSet presAssocID="{A474FBB7-B682-414B-8650-B9667322758E}" presName="desTx" presStyleLbl="alignAccFollowNode1" presStyleIdx="3" presStyleCnt="4">
        <dgm:presLayoutVars>
          <dgm:bulletEnabled val="1"/>
        </dgm:presLayoutVars>
      </dgm:prSet>
      <dgm:spPr/>
      <dgm:t>
        <a:bodyPr/>
        <a:lstStyle/>
        <a:p>
          <a:endParaRPr lang="en-GB"/>
        </a:p>
      </dgm:t>
    </dgm:pt>
  </dgm:ptLst>
  <dgm:cxnLst>
    <dgm:cxn modelId="{1C51972D-64AC-42F2-839F-5F2DAD3CE5BE}" type="presOf" srcId="{0220BE1F-AD63-4954-9DC2-4E7935508133}" destId="{EA3899A9-E118-4665-97AF-898C1553191E}" srcOrd="0" destOrd="4" presId="urn:microsoft.com/office/officeart/2005/8/layout/hList1"/>
    <dgm:cxn modelId="{BF6A0205-C779-45DE-AF7E-DB7AF3D76E6D}" srcId="{5C533EAA-3C96-4AFA-BB21-57C9120DB147}" destId="{DD3F7815-1269-4456-B4A3-87A464C5EAD6}" srcOrd="4" destOrd="0" parTransId="{17BAFBAB-DC88-47C8-9859-0B9D9FD76658}" sibTransId="{A951BCB3-AD11-4981-99B9-8F0CA7E3E552}"/>
    <dgm:cxn modelId="{C251EE07-2E12-45BD-8FA4-A11569AD04E2}" type="presOf" srcId="{1676452A-103C-430F-AFE6-D92BB4FF74F5}" destId="{31C11086-5F5A-42FE-A88E-49C1ED8378EE}" srcOrd="0" destOrd="0" presId="urn:microsoft.com/office/officeart/2005/8/layout/hList1"/>
    <dgm:cxn modelId="{DD45A969-ADC5-4613-8BD9-B2DEF029C094}" srcId="{FDC13BAF-E6AB-4F3E-BFDC-3471EA1628D9}" destId="{54C13DAE-5CAA-4D3E-9B43-FE9C34AB6F29}" srcOrd="0" destOrd="0" parTransId="{5250ADCF-3446-4C52-8AC8-51F294990318}" sibTransId="{42610AC4-8665-405A-85CC-DF07011001EE}"/>
    <dgm:cxn modelId="{235E11D7-167B-4D40-9478-A1592F8EF1AA}" srcId="{47867673-014E-44F8-8BD5-32EBCE034DF4}" destId="{F74FBF6A-1B8C-407E-A1BF-3B702412F90A}" srcOrd="0" destOrd="0" parTransId="{371D5215-A929-400B-A4FD-35BDF4DA5DE7}" sibTransId="{17EEC0E0-52B1-4367-A92B-31F8BF76FBDC}"/>
    <dgm:cxn modelId="{B3680B50-8F20-40FB-AD4C-2E07E423B9DE}" type="presOf" srcId="{5FE94857-D68D-4895-A61F-658C1E71F968}" destId="{2E0F615D-A600-4FB4-AC0C-725F0F97BC09}" srcOrd="0" destOrd="1" presId="urn:microsoft.com/office/officeart/2005/8/layout/hList1"/>
    <dgm:cxn modelId="{F75500CA-AAAC-446F-A33A-E4989F9C2A51}" srcId="{FDC13BAF-E6AB-4F3E-BFDC-3471EA1628D9}" destId="{5FE94857-D68D-4895-A61F-658C1E71F968}" srcOrd="1" destOrd="0" parTransId="{6BE25106-C152-4597-84E1-E1C8AE16DA55}" sibTransId="{2E20FD6A-F982-4E5F-AD43-777D7DA5A2B7}"/>
    <dgm:cxn modelId="{CCFE6CD5-3962-42F7-BCDC-68D92457A761}" srcId="{A474FBB7-B682-414B-8650-B9667322758E}" destId="{6ADFD841-53B6-4EDA-925A-2E791B704512}" srcOrd="3" destOrd="0" parTransId="{34C8F251-04D7-481E-B670-89A207E76D00}" sibTransId="{8EB1CE39-0A2E-4BE7-8474-40DD06423173}"/>
    <dgm:cxn modelId="{54AE88B4-2B31-4202-BAB1-4501A3EF5FDC}" type="presOf" srcId="{513F6BCB-E556-4F99-934B-E32C4211F23A}" destId="{EA3899A9-E118-4665-97AF-898C1553191E}" srcOrd="0" destOrd="1" presId="urn:microsoft.com/office/officeart/2005/8/layout/hList1"/>
    <dgm:cxn modelId="{663CC49D-CF74-4093-BE30-098378355D3D}" srcId="{5C533EAA-3C96-4AFA-BB21-57C9120DB147}" destId="{0DA618F2-694C-4185-AD48-7EB16B6B2A46}" srcOrd="3" destOrd="0" parTransId="{8550CF17-CE82-4D3A-B1EE-F619BE0A2D7F}" sibTransId="{7654E80C-81A9-432A-ACC4-B4957BB3954E}"/>
    <dgm:cxn modelId="{DABD5803-3DA8-468C-BFEC-2E76AA4EFC64}" type="presOf" srcId="{EEE65CA6-F420-4096-B5B4-A729B7BC92F6}" destId="{EA3899A9-E118-4665-97AF-898C1553191E}" srcOrd="0" destOrd="2" presId="urn:microsoft.com/office/officeart/2005/8/layout/hList1"/>
    <dgm:cxn modelId="{3934F944-CF93-42CF-994E-16F8F6F54B3C}" type="presOf" srcId="{FDC13BAF-E6AB-4F3E-BFDC-3471EA1628D9}" destId="{5907B7E4-8FA0-478A-BA0F-383494882991}" srcOrd="0" destOrd="0" presId="urn:microsoft.com/office/officeart/2005/8/layout/hList1"/>
    <dgm:cxn modelId="{2F1E720D-F0D5-4AAE-84CD-638729C2EEED}" type="presOf" srcId="{F74FBF6A-1B8C-407E-A1BF-3B702412F90A}" destId="{B4A81FD1-EF8B-4D75-895B-34A4C671DFA4}" srcOrd="0" destOrd="0" presId="urn:microsoft.com/office/officeart/2005/8/layout/hList1"/>
    <dgm:cxn modelId="{3BB3932C-BB15-4FC7-A4CD-F24965D1B88A}" type="presOf" srcId="{54C13DAE-5CAA-4D3E-9B43-FE9C34AB6F29}" destId="{2E0F615D-A600-4FB4-AC0C-725F0F97BC09}" srcOrd="0" destOrd="0" presId="urn:microsoft.com/office/officeart/2005/8/layout/hList1"/>
    <dgm:cxn modelId="{A8F0BDA0-A813-4698-83CF-F4E0D0582B62}" type="presOf" srcId="{FB4A3BD6-D0C3-46D7-BA7D-183197273281}" destId="{31C11086-5F5A-42FE-A88E-49C1ED8378EE}" srcOrd="0" destOrd="2" presId="urn:microsoft.com/office/officeart/2005/8/layout/hList1"/>
    <dgm:cxn modelId="{EA9A737A-95AE-46EA-B403-FC4F0815022C}" type="presOf" srcId="{A474FBB7-B682-414B-8650-B9667322758E}" destId="{DD879BB8-B4CE-44FE-9BF2-3D17B66E8778}" srcOrd="0" destOrd="0" presId="urn:microsoft.com/office/officeart/2005/8/layout/hList1"/>
    <dgm:cxn modelId="{62DC8EBB-62AB-44F6-A9DC-6D8CE17B2B0A}" type="presOf" srcId="{927B0140-EE44-4875-9A8B-3715E4A48648}" destId="{1BBBEAD9-850B-4F8C-AE6C-11EEC9748333}" srcOrd="0" destOrd="0" presId="urn:microsoft.com/office/officeart/2005/8/layout/hList1"/>
    <dgm:cxn modelId="{FCDCA3CF-831C-40F8-A02D-8E4CC1036A62}" type="presOf" srcId="{47867673-014E-44F8-8BD5-32EBCE034DF4}" destId="{43AD2BEC-43BC-4967-81E6-A7B0A13B1785}" srcOrd="0" destOrd="0" presId="urn:microsoft.com/office/officeart/2005/8/layout/hList1"/>
    <dgm:cxn modelId="{3A3C419A-81E4-44A9-BDDB-BC775D0A332D}" srcId="{A474FBB7-B682-414B-8650-B9667322758E}" destId="{513F6BCB-E556-4F99-934B-E32C4211F23A}" srcOrd="1" destOrd="0" parTransId="{AFDAE918-510D-4AD8-8F37-B9A15EDEA43E}" sibTransId="{714F5C70-E5EB-4E1F-940C-A9318BCECAAA}"/>
    <dgm:cxn modelId="{9D86CFAF-10BA-4792-9E7B-BB650D14D81A}" srcId="{47867673-014E-44F8-8BD5-32EBCE034DF4}" destId="{4AE26C9A-E696-4343-A66C-D3AE09572933}" srcOrd="1" destOrd="0" parTransId="{BFB32618-CB6A-4FF6-852D-52BA64AC9F22}" sibTransId="{EE7E0503-4537-4CFA-A12F-3E000195A9D9}"/>
    <dgm:cxn modelId="{A9F9BFD5-3E34-49F4-8DCB-555B2051C064}" srcId="{927B0140-EE44-4875-9A8B-3715E4A48648}" destId="{5C533EAA-3C96-4AFA-BB21-57C9120DB147}" srcOrd="0" destOrd="0" parTransId="{CE15EB04-7B76-429F-A0CE-44BD7B73B393}" sibTransId="{258F63EE-4F0B-4144-8218-463E98F19D3C}"/>
    <dgm:cxn modelId="{1A9AE973-86F7-452B-B16C-F6B06BD55354}" srcId="{927B0140-EE44-4875-9A8B-3715E4A48648}" destId="{FDC13BAF-E6AB-4F3E-BFDC-3471EA1628D9}" srcOrd="1" destOrd="0" parTransId="{99FACEE5-948E-4B77-B5EB-0015C014F7C7}" sibTransId="{4C6F6265-21AA-46A6-80F8-FA67C4D49B7E}"/>
    <dgm:cxn modelId="{96D0A328-4091-4CF2-AE45-D5F673AF9AB3}" type="presOf" srcId="{0DA618F2-694C-4185-AD48-7EB16B6B2A46}" destId="{31C11086-5F5A-42FE-A88E-49C1ED8378EE}" srcOrd="0" destOrd="3" presId="urn:microsoft.com/office/officeart/2005/8/layout/hList1"/>
    <dgm:cxn modelId="{51BEA870-35AB-408C-9A15-C0DEF9107222}" type="presOf" srcId="{5C533EAA-3C96-4AFA-BB21-57C9120DB147}" destId="{AFE07884-A457-458A-A67A-83626E1D8F6A}" srcOrd="0" destOrd="0" presId="urn:microsoft.com/office/officeart/2005/8/layout/hList1"/>
    <dgm:cxn modelId="{841887EA-E6A5-4E92-B2C7-64D7E3DE3692}" srcId="{A474FBB7-B682-414B-8650-B9667322758E}" destId="{0220BE1F-AD63-4954-9DC2-4E7935508133}" srcOrd="4" destOrd="0" parTransId="{F06F8807-E7FD-457D-B81C-AF348ADA9842}" sibTransId="{4A336C05-282B-4334-8B06-ACE92607F1F1}"/>
    <dgm:cxn modelId="{6CC04ED8-C12D-4C56-96E6-1642D0C2E2F7}" srcId="{5C533EAA-3C96-4AFA-BB21-57C9120DB147}" destId="{1676452A-103C-430F-AFE6-D92BB4FF74F5}" srcOrd="0" destOrd="0" parTransId="{FB951DA8-CC0C-4693-B2C9-D0DA74878E3E}" sibTransId="{9B558617-D8C2-4ED8-A10A-130D3BC25D1F}"/>
    <dgm:cxn modelId="{04BD28AC-4EE8-47D2-B194-5C78C27DD1C9}" srcId="{5C533EAA-3C96-4AFA-BB21-57C9120DB147}" destId="{FB4A3BD6-D0C3-46D7-BA7D-183197273281}" srcOrd="2" destOrd="0" parTransId="{CAC5D7A1-F648-4F8F-8199-9AF5CC763E15}" sibTransId="{75151BEE-AE71-44DD-901D-B99F317F10CE}"/>
    <dgm:cxn modelId="{40627C24-D5FB-461C-8524-EAABD0AAF7AE}" type="presOf" srcId="{6ADFD841-53B6-4EDA-925A-2E791B704512}" destId="{EA3899A9-E118-4665-97AF-898C1553191E}" srcOrd="0" destOrd="3" presId="urn:microsoft.com/office/officeart/2005/8/layout/hList1"/>
    <dgm:cxn modelId="{B86FF512-AAF1-4CEE-9A20-4F5759FA906C}" type="presOf" srcId="{A176D476-23BC-4794-8B2A-AA1EB4B1ACD0}" destId="{31C11086-5F5A-42FE-A88E-49C1ED8378EE}" srcOrd="0" destOrd="1" presId="urn:microsoft.com/office/officeart/2005/8/layout/hList1"/>
    <dgm:cxn modelId="{147033B2-CBA8-47C1-B2D3-9A7CD9430BC0}" srcId="{5C533EAA-3C96-4AFA-BB21-57C9120DB147}" destId="{A176D476-23BC-4794-8B2A-AA1EB4B1ACD0}" srcOrd="1" destOrd="0" parTransId="{A303AB69-9949-4D4D-BACC-D633D48ECFC6}" sibTransId="{F51EE63C-F6E3-41B5-AB4A-16F5E255CFCA}"/>
    <dgm:cxn modelId="{038609DF-57A7-4292-AF29-200FAF891636}" srcId="{A474FBB7-B682-414B-8650-B9667322758E}" destId="{3A9F08B7-0D20-4FF8-8917-5A3929916427}" srcOrd="0" destOrd="0" parTransId="{2B44E48E-0822-4B5D-8EBB-80F3A31061D9}" sibTransId="{F8A2F92F-A048-46D8-A2F8-A776DF9A7793}"/>
    <dgm:cxn modelId="{C8538DF0-62AA-49AA-9D2A-F7248147148B}" type="presOf" srcId="{DD3F7815-1269-4456-B4A3-87A464C5EAD6}" destId="{31C11086-5F5A-42FE-A88E-49C1ED8378EE}" srcOrd="0" destOrd="4" presId="urn:microsoft.com/office/officeart/2005/8/layout/hList1"/>
    <dgm:cxn modelId="{BC33FB36-41EF-45F7-ACE9-FE6E984CD648}" type="presOf" srcId="{4AE26C9A-E696-4343-A66C-D3AE09572933}" destId="{B4A81FD1-EF8B-4D75-895B-34A4C671DFA4}" srcOrd="0" destOrd="1" presId="urn:microsoft.com/office/officeart/2005/8/layout/hList1"/>
    <dgm:cxn modelId="{D882128D-D0DC-430C-8694-DC3B15235B98}" srcId="{927B0140-EE44-4875-9A8B-3715E4A48648}" destId="{A474FBB7-B682-414B-8650-B9667322758E}" srcOrd="3" destOrd="0" parTransId="{71F6E7FB-9FB0-406D-836C-1BEF827E45F5}" sibTransId="{E8EB51D4-D9AE-40EF-B307-7B4AF4A37439}"/>
    <dgm:cxn modelId="{1A2F5653-488F-4564-9B75-344A65C7CA7F}" srcId="{A474FBB7-B682-414B-8650-B9667322758E}" destId="{EEE65CA6-F420-4096-B5B4-A729B7BC92F6}" srcOrd="2" destOrd="0" parTransId="{28307F94-5E54-4428-8317-E2585FBA6AD4}" sibTransId="{2CF8BACE-1125-43E1-96A5-4D79099A2948}"/>
    <dgm:cxn modelId="{4550C1FA-3F44-4848-9072-B6A356742A5A}" type="presOf" srcId="{3A9F08B7-0D20-4FF8-8917-5A3929916427}" destId="{EA3899A9-E118-4665-97AF-898C1553191E}" srcOrd="0" destOrd="0" presId="urn:microsoft.com/office/officeart/2005/8/layout/hList1"/>
    <dgm:cxn modelId="{C6D56797-1DA8-41CE-9318-DF88F9EEC9F3}" srcId="{927B0140-EE44-4875-9A8B-3715E4A48648}" destId="{47867673-014E-44F8-8BD5-32EBCE034DF4}" srcOrd="2" destOrd="0" parTransId="{8718774C-7993-4399-81CA-6CA7F6DAA585}" sibTransId="{70ED0D16-BFEF-4454-A949-3E354F900BB5}"/>
    <dgm:cxn modelId="{77493DE9-543A-447D-B515-CCCFC4955F95}" type="presParOf" srcId="{1BBBEAD9-850B-4F8C-AE6C-11EEC9748333}" destId="{2DC8F1F5-87FC-482E-B647-3E10E6292ACB}" srcOrd="0" destOrd="0" presId="urn:microsoft.com/office/officeart/2005/8/layout/hList1"/>
    <dgm:cxn modelId="{6E7A6F15-C7A0-4EF6-83A3-484ACEF7551E}" type="presParOf" srcId="{2DC8F1F5-87FC-482E-B647-3E10E6292ACB}" destId="{AFE07884-A457-458A-A67A-83626E1D8F6A}" srcOrd="0" destOrd="0" presId="urn:microsoft.com/office/officeart/2005/8/layout/hList1"/>
    <dgm:cxn modelId="{6D317D7F-5BE0-40E4-A4AD-E679A4432BE9}" type="presParOf" srcId="{2DC8F1F5-87FC-482E-B647-3E10E6292ACB}" destId="{31C11086-5F5A-42FE-A88E-49C1ED8378EE}" srcOrd="1" destOrd="0" presId="urn:microsoft.com/office/officeart/2005/8/layout/hList1"/>
    <dgm:cxn modelId="{0A2DB2DB-A6ED-49F1-92B5-6A2042B44A20}" type="presParOf" srcId="{1BBBEAD9-850B-4F8C-AE6C-11EEC9748333}" destId="{AE6C207A-5E7B-4AC7-B9A6-955F35A71992}" srcOrd="1" destOrd="0" presId="urn:microsoft.com/office/officeart/2005/8/layout/hList1"/>
    <dgm:cxn modelId="{2A135377-F90D-4B58-BEF9-D35795D7C935}" type="presParOf" srcId="{1BBBEAD9-850B-4F8C-AE6C-11EEC9748333}" destId="{69AA567C-049C-475C-B301-87FB3C5F1728}" srcOrd="2" destOrd="0" presId="urn:microsoft.com/office/officeart/2005/8/layout/hList1"/>
    <dgm:cxn modelId="{2B2F6760-66BB-499C-8003-C0C2FF6BCCB1}" type="presParOf" srcId="{69AA567C-049C-475C-B301-87FB3C5F1728}" destId="{5907B7E4-8FA0-478A-BA0F-383494882991}" srcOrd="0" destOrd="0" presId="urn:microsoft.com/office/officeart/2005/8/layout/hList1"/>
    <dgm:cxn modelId="{DEC184B3-5CDA-4158-A9F4-CE54938D5D3C}" type="presParOf" srcId="{69AA567C-049C-475C-B301-87FB3C5F1728}" destId="{2E0F615D-A600-4FB4-AC0C-725F0F97BC09}" srcOrd="1" destOrd="0" presId="urn:microsoft.com/office/officeart/2005/8/layout/hList1"/>
    <dgm:cxn modelId="{55542E8C-3B40-44FA-A7EE-F1AE4E7CE12B}" type="presParOf" srcId="{1BBBEAD9-850B-4F8C-AE6C-11EEC9748333}" destId="{E28BCBFE-472A-4401-97E4-5EDDEE8C3C41}" srcOrd="3" destOrd="0" presId="urn:microsoft.com/office/officeart/2005/8/layout/hList1"/>
    <dgm:cxn modelId="{1B6D02DA-E595-4C36-B6EF-48BDF35C357F}" type="presParOf" srcId="{1BBBEAD9-850B-4F8C-AE6C-11EEC9748333}" destId="{68C07AFC-8915-4999-9FBC-9B8C30391943}" srcOrd="4" destOrd="0" presId="urn:microsoft.com/office/officeart/2005/8/layout/hList1"/>
    <dgm:cxn modelId="{D2757727-F7D0-4022-9D7D-ACC993137938}" type="presParOf" srcId="{68C07AFC-8915-4999-9FBC-9B8C30391943}" destId="{43AD2BEC-43BC-4967-81E6-A7B0A13B1785}" srcOrd="0" destOrd="0" presId="urn:microsoft.com/office/officeart/2005/8/layout/hList1"/>
    <dgm:cxn modelId="{5250A87B-2B44-430A-9967-5C9484D01C43}" type="presParOf" srcId="{68C07AFC-8915-4999-9FBC-9B8C30391943}" destId="{B4A81FD1-EF8B-4D75-895B-34A4C671DFA4}" srcOrd="1" destOrd="0" presId="urn:microsoft.com/office/officeart/2005/8/layout/hList1"/>
    <dgm:cxn modelId="{0A46855A-5607-4E77-B983-60CF91879A2B}" type="presParOf" srcId="{1BBBEAD9-850B-4F8C-AE6C-11EEC9748333}" destId="{08BCE69C-F89D-4218-8301-540B55767044}" srcOrd="5" destOrd="0" presId="urn:microsoft.com/office/officeart/2005/8/layout/hList1"/>
    <dgm:cxn modelId="{C46BFE37-45DB-4B8F-AA1B-5799AC9EF416}" type="presParOf" srcId="{1BBBEAD9-850B-4F8C-AE6C-11EEC9748333}" destId="{A948D6B8-473F-4560-9033-F160B7E64000}" srcOrd="6" destOrd="0" presId="urn:microsoft.com/office/officeart/2005/8/layout/hList1"/>
    <dgm:cxn modelId="{7A124984-FA0E-4742-93FA-DA7F2E927C04}" type="presParOf" srcId="{A948D6B8-473F-4560-9033-F160B7E64000}" destId="{DD879BB8-B4CE-44FE-9BF2-3D17B66E8778}" srcOrd="0" destOrd="0" presId="urn:microsoft.com/office/officeart/2005/8/layout/hList1"/>
    <dgm:cxn modelId="{71ACFB7B-3AFB-44E8-95ED-1E2D60219971}" type="presParOf" srcId="{A948D6B8-473F-4560-9033-F160B7E64000}" destId="{EA3899A9-E118-4665-97AF-898C1553191E}" srcOrd="1" destOrd="0" presId="urn:microsoft.com/office/officeart/2005/8/layout/hLis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6ED9C-2F6D-4309-A30D-626CF0755BE2}">
      <dsp:nvSpPr>
        <dsp:cNvPr id="0" name=""/>
        <dsp:cNvSpPr/>
      </dsp:nvSpPr>
      <dsp:spPr>
        <a:xfrm>
          <a:off x="2614567" y="0"/>
          <a:ext cx="3921850" cy="1353839"/>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GB" sz="2200" kern="1200" dirty="0" smtClean="0"/>
            <a:t>Smokers randomized to EC or control</a:t>
          </a:r>
          <a:endParaRPr lang="en-GB" sz="2200" kern="1200" dirty="0"/>
        </a:p>
      </dsp:txBody>
      <dsp:txXfrm>
        <a:off x="2614567" y="169230"/>
        <a:ext cx="3414160" cy="1015379"/>
      </dsp:txXfrm>
    </dsp:sp>
    <dsp:sp modelId="{6D070920-37D1-41D6-83F7-7BD5DF9535C5}">
      <dsp:nvSpPr>
        <dsp:cNvPr id="0" name=""/>
        <dsp:cNvSpPr/>
      </dsp:nvSpPr>
      <dsp:spPr>
        <a:xfrm>
          <a:off x="0" y="0"/>
          <a:ext cx="2614567" cy="135383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smtClean="0"/>
            <a:t>Randomized controlled trials</a:t>
          </a:r>
          <a:endParaRPr lang="en-GB" sz="2600" kern="1200" dirty="0"/>
        </a:p>
      </dsp:txBody>
      <dsp:txXfrm>
        <a:off x="66089" y="66089"/>
        <a:ext cx="2482389" cy="1221661"/>
      </dsp:txXfrm>
    </dsp:sp>
    <dsp:sp modelId="{A51F1FB8-8141-47E3-BFDF-C1958F29C6EC}">
      <dsp:nvSpPr>
        <dsp:cNvPr id="0" name=""/>
        <dsp:cNvSpPr/>
      </dsp:nvSpPr>
      <dsp:spPr>
        <a:xfrm>
          <a:off x="2614567" y="1489223"/>
          <a:ext cx="3921850" cy="1353839"/>
        </a:xfrm>
        <a:prstGeom prst="rightArrow">
          <a:avLst>
            <a:gd name="adj1" fmla="val 75000"/>
            <a:gd name="adj2" fmla="val 50000"/>
          </a:avLst>
        </a:prstGeom>
        <a:solidFill>
          <a:schemeClr val="accent4">
            <a:tint val="40000"/>
            <a:alpha val="90000"/>
            <a:hueOff val="-1972855"/>
            <a:satOff val="11079"/>
            <a:lumOff val="704"/>
            <a:alphaOff val="0"/>
          </a:schemeClr>
        </a:solidFill>
        <a:ln w="25400" cap="flat" cmpd="sng" algn="ctr">
          <a:solidFill>
            <a:schemeClr val="tx2">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GB" sz="2200" kern="1200" dirty="0" smtClean="0"/>
            <a:t>All people in the study offered EC</a:t>
          </a:r>
          <a:endParaRPr lang="en-GB" sz="2200" kern="1200" dirty="0"/>
        </a:p>
      </dsp:txBody>
      <dsp:txXfrm>
        <a:off x="2614567" y="1658453"/>
        <a:ext cx="3414160" cy="1015379"/>
      </dsp:txXfrm>
    </dsp:sp>
    <dsp:sp modelId="{A3147373-4FB1-422B-8E5D-14C071587225}">
      <dsp:nvSpPr>
        <dsp:cNvPr id="0" name=""/>
        <dsp:cNvSpPr/>
      </dsp:nvSpPr>
      <dsp:spPr>
        <a:xfrm>
          <a:off x="0" y="1489223"/>
          <a:ext cx="2614567" cy="1353839"/>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smtClean="0"/>
            <a:t>Uncontrolled intervention studies</a:t>
          </a:r>
          <a:endParaRPr lang="en-GB" sz="2600" kern="1200" dirty="0"/>
        </a:p>
      </dsp:txBody>
      <dsp:txXfrm>
        <a:off x="66089" y="1555312"/>
        <a:ext cx="2482389" cy="1221661"/>
      </dsp:txXfrm>
    </dsp:sp>
    <dsp:sp modelId="{183F5E7E-A604-498D-A3D5-C19775745B79}">
      <dsp:nvSpPr>
        <dsp:cNvPr id="0" name=""/>
        <dsp:cNvSpPr/>
      </dsp:nvSpPr>
      <dsp:spPr>
        <a:xfrm>
          <a:off x="2614567" y="2978447"/>
          <a:ext cx="3921850" cy="1353839"/>
        </a:xfrm>
        <a:prstGeom prst="rightArrow">
          <a:avLst>
            <a:gd name="adj1" fmla="val 75000"/>
            <a:gd name="adj2" fmla="val 50000"/>
          </a:avLst>
        </a:prstGeom>
        <a:solidFill>
          <a:schemeClr val="accent4">
            <a:tint val="40000"/>
            <a:alpha val="90000"/>
            <a:hueOff val="-3945710"/>
            <a:satOff val="22157"/>
            <a:lumOff val="1408"/>
            <a:alphaOff val="0"/>
          </a:schemeClr>
        </a:solidFill>
        <a:ln w="25400" cap="flat" cmpd="sng"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GB" sz="2200" kern="1200" dirty="0" smtClean="0"/>
            <a:t>No intervention provided</a:t>
          </a:r>
          <a:endParaRPr lang="en-GB" sz="2200" kern="1200" dirty="0"/>
        </a:p>
        <a:p>
          <a:pPr marL="228600" lvl="1" indent="-228600" algn="l" defTabSz="977900">
            <a:lnSpc>
              <a:spcPct val="90000"/>
            </a:lnSpc>
            <a:spcBef>
              <a:spcPct val="0"/>
            </a:spcBef>
            <a:spcAft>
              <a:spcPct val="15000"/>
            </a:spcAft>
            <a:buChar char="••"/>
          </a:pPr>
          <a:r>
            <a:rPr lang="en-GB" sz="2200" kern="1200" dirty="0" smtClean="0"/>
            <a:t>Survey existing smokers, ask about EC use</a:t>
          </a:r>
          <a:endParaRPr lang="en-GB" sz="2200" kern="1200" dirty="0"/>
        </a:p>
      </dsp:txBody>
      <dsp:txXfrm>
        <a:off x="2614567" y="3147677"/>
        <a:ext cx="3414160" cy="1015379"/>
      </dsp:txXfrm>
    </dsp:sp>
    <dsp:sp modelId="{8C0A81BB-8404-42A8-96EC-5982760B3C2F}">
      <dsp:nvSpPr>
        <dsp:cNvPr id="0" name=""/>
        <dsp:cNvSpPr/>
      </dsp:nvSpPr>
      <dsp:spPr>
        <a:xfrm>
          <a:off x="0" y="2978447"/>
          <a:ext cx="2614567" cy="135383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smtClean="0"/>
            <a:t>Longitudinal surveys</a:t>
          </a:r>
          <a:endParaRPr lang="en-GB" sz="2600" kern="1200" dirty="0"/>
        </a:p>
      </dsp:txBody>
      <dsp:txXfrm>
        <a:off x="66089" y="3044536"/>
        <a:ext cx="2482389" cy="1221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07884-A457-458A-A67A-83626E1D8F6A}">
      <dsp:nvSpPr>
        <dsp:cNvPr id="0" name=""/>
        <dsp:cNvSpPr/>
      </dsp:nvSpPr>
      <dsp:spPr>
        <a:xfrm>
          <a:off x="3092" y="24042"/>
          <a:ext cx="1859423" cy="58459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Cessation*</a:t>
          </a:r>
          <a:endParaRPr lang="en-GB" sz="1600" kern="1200" dirty="0"/>
        </a:p>
      </dsp:txBody>
      <dsp:txXfrm>
        <a:off x="3092" y="24042"/>
        <a:ext cx="1859423" cy="584599"/>
      </dsp:txXfrm>
    </dsp:sp>
    <dsp:sp modelId="{31C11086-5F5A-42FE-A88E-49C1ED8378EE}">
      <dsp:nvSpPr>
        <dsp:cNvPr id="0" name=""/>
        <dsp:cNvSpPr/>
      </dsp:nvSpPr>
      <dsp:spPr>
        <a:xfrm>
          <a:off x="3092" y="608642"/>
          <a:ext cx="1859423" cy="317047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6 months+</a:t>
          </a:r>
          <a:endParaRPr lang="en-GB" sz="1600" kern="1200" dirty="0"/>
        </a:p>
        <a:p>
          <a:pPr marL="171450" lvl="1" indent="-171450" algn="l" defTabSz="711200">
            <a:lnSpc>
              <a:spcPct val="90000"/>
            </a:lnSpc>
            <a:spcBef>
              <a:spcPct val="0"/>
            </a:spcBef>
            <a:spcAft>
              <a:spcPct val="15000"/>
            </a:spcAft>
            <a:buChar char="••"/>
          </a:pPr>
          <a:r>
            <a:rPr lang="en-GB" sz="1600" kern="1200" dirty="0" smtClean="0"/>
            <a:t>Intention to treat</a:t>
          </a:r>
          <a:endParaRPr lang="en-GB" sz="1600" kern="1200" dirty="0"/>
        </a:p>
        <a:p>
          <a:pPr marL="171450" lvl="1" indent="-171450" algn="l" defTabSz="711200">
            <a:lnSpc>
              <a:spcPct val="90000"/>
            </a:lnSpc>
            <a:spcBef>
              <a:spcPct val="0"/>
            </a:spcBef>
            <a:spcAft>
              <a:spcPct val="15000"/>
            </a:spcAft>
            <a:buChar char="••"/>
          </a:pPr>
          <a:r>
            <a:rPr lang="en-GB" sz="1600" kern="1200" dirty="0" smtClean="0"/>
            <a:t>Strictest definition of abstinence</a:t>
          </a:r>
          <a:endParaRPr lang="en-GB" sz="1600" kern="1200" dirty="0"/>
        </a:p>
        <a:p>
          <a:pPr marL="171450" lvl="1" indent="-171450" algn="l" defTabSz="711200">
            <a:lnSpc>
              <a:spcPct val="90000"/>
            </a:lnSpc>
            <a:spcBef>
              <a:spcPct val="0"/>
            </a:spcBef>
            <a:spcAft>
              <a:spcPct val="15000"/>
            </a:spcAft>
            <a:buChar char="••"/>
          </a:pPr>
          <a:r>
            <a:rPr lang="en-GB" sz="1600" kern="1200" dirty="0" smtClean="0"/>
            <a:t>Biochemically verified where available</a:t>
          </a:r>
          <a:endParaRPr lang="en-GB" sz="1600" kern="1200" dirty="0"/>
        </a:p>
        <a:p>
          <a:pPr marL="171450" lvl="1" indent="-171450" algn="l" defTabSz="711200">
            <a:lnSpc>
              <a:spcPct val="90000"/>
            </a:lnSpc>
            <a:spcBef>
              <a:spcPct val="0"/>
            </a:spcBef>
            <a:spcAft>
              <a:spcPct val="15000"/>
            </a:spcAft>
            <a:buChar char="••"/>
          </a:pPr>
          <a:r>
            <a:rPr lang="en-GB" sz="1600" kern="1200" dirty="0" smtClean="0"/>
            <a:t>(as per standard Cochrane methods)</a:t>
          </a:r>
          <a:endParaRPr lang="en-GB" sz="1600" kern="1200" dirty="0"/>
        </a:p>
      </dsp:txBody>
      <dsp:txXfrm>
        <a:off x="3092" y="608642"/>
        <a:ext cx="1859423" cy="3170475"/>
      </dsp:txXfrm>
    </dsp:sp>
    <dsp:sp modelId="{5907B7E4-8FA0-478A-BA0F-383494882991}">
      <dsp:nvSpPr>
        <dsp:cNvPr id="0" name=""/>
        <dsp:cNvSpPr/>
      </dsp:nvSpPr>
      <dsp:spPr>
        <a:xfrm>
          <a:off x="2122835" y="24042"/>
          <a:ext cx="1859423" cy="584599"/>
        </a:xfrm>
        <a:prstGeom prst="rect">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Adverse events (AE)*</a:t>
          </a:r>
          <a:endParaRPr lang="en-GB" sz="1600" kern="1200" dirty="0"/>
        </a:p>
      </dsp:txBody>
      <dsp:txXfrm>
        <a:off x="2122835" y="24042"/>
        <a:ext cx="1859423" cy="584599"/>
      </dsp:txXfrm>
    </dsp:sp>
    <dsp:sp modelId="{2E0F615D-A600-4FB4-AC0C-725F0F97BC09}">
      <dsp:nvSpPr>
        <dsp:cNvPr id="0" name=""/>
        <dsp:cNvSpPr/>
      </dsp:nvSpPr>
      <dsp:spPr>
        <a:xfrm>
          <a:off x="2122835" y="608642"/>
          <a:ext cx="1859423" cy="3170475"/>
        </a:xfrm>
        <a:prstGeom prst="rect">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One week or longer of EC use</a:t>
          </a:r>
          <a:endParaRPr lang="en-GB" sz="1600" kern="1200" dirty="0"/>
        </a:p>
        <a:p>
          <a:pPr marL="171450" lvl="1" indent="-171450" algn="l" defTabSz="711200">
            <a:lnSpc>
              <a:spcPct val="90000"/>
            </a:lnSpc>
            <a:spcBef>
              <a:spcPct val="0"/>
            </a:spcBef>
            <a:spcAft>
              <a:spcPct val="15000"/>
            </a:spcAft>
            <a:buChar char="••"/>
          </a:pPr>
          <a:r>
            <a:rPr lang="en-GB" sz="1600" kern="1200" dirty="0" smtClean="0"/>
            <a:t>Defined as any undesirable experience associated with the use of a medical product in a patient</a:t>
          </a:r>
          <a:endParaRPr lang="en-GB" sz="1600" kern="1200" dirty="0"/>
        </a:p>
      </dsp:txBody>
      <dsp:txXfrm>
        <a:off x="2122835" y="608642"/>
        <a:ext cx="1859423" cy="3170475"/>
      </dsp:txXfrm>
    </dsp:sp>
    <dsp:sp modelId="{43AD2BEC-43BC-4967-81E6-A7B0A13B1785}">
      <dsp:nvSpPr>
        <dsp:cNvPr id="0" name=""/>
        <dsp:cNvSpPr/>
      </dsp:nvSpPr>
      <dsp:spPr>
        <a:xfrm>
          <a:off x="4242578" y="24042"/>
          <a:ext cx="1859423" cy="584599"/>
        </a:xfrm>
        <a:prstGeom prst="rect">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Serious adverse events (SAE)*</a:t>
          </a:r>
          <a:endParaRPr lang="en-GB" sz="1600" kern="1200" dirty="0"/>
        </a:p>
      </dsp:txBody>
      <dsp:txXfrm>
        <a:off x="4242578" y="24042"/>
        <a:ext cx="1859423" cy="584599"/>
      </dsp:txXfrm>
    </dsp:sp>
    <dsp:sp modelId="{B4A81FD1-EF8B-4D75-895B-34A4C671DFA4}">
      <dsp:nvSpPr>
        <dsp:cNvPr id="0" name=""/>
        <dsp:cNvSpPr/>
      </dsp:nvSpPr>
      <dsp:spPr>
        <a:xfrm>
          <a:off x="4242578" y="608642"/>
          <a:ext cx="1859423" cy="3170475"/>
        </a:xfrm>
        <a:prstGeom prst="rect">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One week or longer of EC use</a:t>
          </a:r>
          <a:endParaRPr lang="en-GB" sz="1600" kern="1200" dirty="0"/>
        </a:p>
        <a:p>
          <a:pPr marL="171450" lvl="1" indent="-171450" algn="l" defTabSz="711200">
            <a:lnSpc>
              <a:spcPct val="90000"/>
            </a:lnSpc>
            <a:spcBef>
              <a:spcPct val="0"/>
            </a:spcBef>
            <a:spcAft>
              <a:spcPct val="15000"/>
            </a:spcAft>
            <a:buChar char="••"/>
          </a:pPr>
          <a:r>
            <a:rPr lang="en-GB" sz="1600" kern="1200" dirty="0" smtClean="0"/>
            <a:t>Any AE where the patient outcome is death; life-threatening; hospitalization; disability; birth defect; or requires intervention to prevent any of the above</a:t>
          </a:r>
          <a:endParaRPr lang="en-GB" sz="1600" kern="1200" dirty="0"/>
        </a:p>
      </dsp:txBody>
      <dsp:txXfrm>
        <a:off x="4242578" y="608642"/>
        <a:ext cx="1859423" cy="3170475"/>
      </dsp:txXfrm>
    </dsp:sp>
    <dsp:sp modelId="{DD879BB8-B4CE-44FE-9BF2-3D17B66E8778}">
      <dsp:nvSpPr>
        <dsp:cNvPr id="0" name=""/>
        <dsp:cNvSpPr/>
      </dsp:nvSpPr>
      <dsp:spPr>
        <a:xfrm>
          <a:off x="6362321" y="24042"/>
          <a:ext cx="1859423" cy="584599"/>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Changes in relevant biomarkers</a:t>
          </a:r>
          <a:endParaRPr lang="en-GB" sz="1600" kern="1200" dirty="0"/>
        </a:p>
      </dsp:txBody>
      <dsp:txXfrm>
        <a:off x="6362321" y="24042"/>
        <a:ext cx="1859423" cy="584599"/>
      </dsp:txXfrm>
    </dsp:sp>
    <dsp:sp modelId="{EA3899A9-E118-4665-97AF-898C1553191E}">
      <dsp:nvSpPr>
        <dsp:cNvPr id="0" name=""/>
        <dsp:cNvSpPr/>
      </dsp:nvSpPr>
      <dsp:spPr>
        <a:xfrm>
          <a:off x="6362321" y="608642"/>
          <a:ext cx="1859423" cy="3170475"/>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One week or longer of EC use</a:t>
          </a:r>
          <a:endParaRPr lang="en-GB" sz="1600" kern="1200" dirty="0"/>
        </a:p>
        <a:p>
          <a:pPr marL="171450" lvl="1" indent="-171450" algn="l" defTabSz="711200">
            <a:lnSpc>
              <a:spcPct val="90000"/>
            </a:lnSpc>
            <a:spcBef>
              <a:spcPct val="0"/>
            </a:spcBef>
            <a:spcAft>
              <a:spcPct val="15000"/>
            </a:spcAft>
            <a:buChar char="••"/>
          </a:pPr>
          <a:r>
            <a:rPr lang="en-GB" sz="1600" kern="1200" dirty="0" smtClean="0"/>
            <a:t>Known carcinogens and toxicants</a:t>
          </a:r>
          <a:endParaRPr lang="en-GB" sz="1600" kern="1200" dirty="0"/>
        </a:p>
        <a:p>
          <a:pPr marL="171450" lvl="1" indent="-171450" algn="l" defTabSz="711200">
            <a:lnSpc>
              <a:spcPct val="90000"/>
            </a:lnSpc>
            <a:spcBef>
              <a:spcPct val="0"/>
            </a:spcBef>
            <a:spcAft>
              <a:spcPct val="15000"/>
            </a:spcAft>
            <a:buChar char="••"/>
          </a:pPr>
          <a:r>
            <a:rPr lang="en-GB" sz="1600" kern="1200" dirty="0" smtClean="0"/>
            <a:t>Exhaled carbon monoxide</a:t>
          </a:r>
          <a:endParaRPr lang="en-GB" sz="1600" kern="1200" dirty="0"/>
        </a:p>
        <a:p>
          <a:pPr marL="171450" lvl="1" indent="-171450" algn="l" defTabSz="711200">
            <a:lnSpc>
              <a:spcPct val="90000"/>
            </a:lnSpc>
            <a:spcBef>
              <a:spcPct val="0"/>
            </a:spcBef>
            <a:spcAft>
              <a:spcPct val="15000"/>
            </a:spcAft>
            <a:buChar char="••"/>
          </a:pPr>
          <a:r>
            <a:rPr lang="en-GB" sz="1600" kern="1200" dirty="0" smtClean="0"/>
            <a:t>Airway and lung function</a:t>
          </a:r>
          <a:endParaRPr lang="en-GB" sz="1600" kern="1200" dirty="0"/>
        </a:p>
        <a:p>
          <a:pPr marL="171450" lvl="1" indent="-171450" algn="l" defTabSz="711200">
            <a:lnSpc>
              <a:spcPct val="90000"/>
            </a:lnSpc>
            <a:spcBef>
              <a:spcPct val="0"/>
            </a:spcBef>
            <a:spcAft>
              <a:spcPct val="15000"/>
            </a:spcAft>
            <a:buChar char="••"/>
          </a:pPr>
          <a:r>
            <a:rPr lang="en-GB" sz="1600" kern="1200" dirty="0" smtClean="0"/>
            <a:t>Blood oxygen levels</a:t>
          </a:r>
          <a:endParaRPr lang="en-GB" sz="1600" kern="1200" dirty="0"/>
        </a:p>
      </dsp:txBody>
      <dsp:txXfrm>
        <a:off x="6362321" y="608642"/>
        <a:ext cx="1859423" cy="317047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701ED-E2BE-4E28-B234-DDFC30DB1A5B}" type="datetimeFigureOut">
              <a:rPr lang="en-GB" smtClean="0"/>
              <a:t>17/09/2021</a:t>
            </a:fld>
            <a:endParaRPr lang="en-GB"/>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8BF0E-DB37-47A3-A74E-18959C571B36}" type="slidenum">
              <a:rPr lang="en-GB" smtClean="0"/>
              <a:t>‹#›</a:t>
            </a:fld>
            <a:endParaRPr lang="en-GB"/>
          </a:p>
        </p:txBody>
      </p:sp>
    </p:spTree>
    <p:extLst>
      <p:ext uri="{BB962C8B-B14F-4D97-AF65-F5344CB8AC3E}">
        <p14:creationId xmlns:p14="http://schemas.microsoft.com/office/powerpoint/2010/main" val="138852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GB" dirty="0" smtClean="0"/>
              <a:t>State</a:t>
            </a:r>
            <a:r>
              <a:rPr lang="en-GB" baseline="0" dirty="0" smtClean="0"/>
              <a:t> only talking about efficacy here</a:t>
            </a:r>
            <a:endParaRPr lang="en-GB" dirty="0"/>
          </a:p>
        </p:txBody>
      </p:sp>
      <p:sp>
        <p:nvSpPr>
          <p:cNvPr id="4" name="Slide Number Placeholder 3"/>
          <p:cNvSpPr>
            <a:spLocks noGrp="1"/>
          </p:cNvSpPr>
          <p:nvPr>
            <p:ph type="sldNum" sz="quarter" idx="10"/>
          </p:nvPr>
        </p:nvSpPr>
        <p:spPr/>
        <p:txBody>
          <a:bodyPr/>
          <a:lstStyle/>
          <a:p>
            <a:fld id="{BE68BF0E-DB37-47A3-A74E-18959C571B36}" type="slidenum">
              <a:rPr lang="en-GB" smtClean="0"/>
              <a:t>5</a:t>
            </a:fld>
            <a:endParaRPr lang="en-GB"/>
          </a:p>
        </p:txBody>
      </p:sp>
    </p:spTree>
    <p:extLst>
      <p:ext uri="{BB962C8B-B14F-4D97-AF65-F5344CB8AC3E}">
        <p14:creationId xmlns:p14="http://schemas.microsoft.com/office/powerpoint/2010/main" val="302721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GB" dirty="0" smtClean="0"/>
              <a:t>Explain relative merits and disadvantages of both types of study design. Normally we’d only include RCTs but as there aren’t many</a:t>
            </a:r>
            <a:r>
              <a:rPr lang="en-GB" baseline="0" dirty="0" smtClean="0"/>
              <a:t> available also looked at other data. RCTs preferable as the characteristics of the people assigned the intervention and control should be similar, so we can be reasonably confident that any effect we see is due to the intervention being tested and not to something else.</a:t>
            </a:r>
            <a:endParaRPr lang="en-GB" dirty="0"/>
          </a:p>
        </p:txBody>
      </p:sp>
      <p:sp>
        <p:nvSpPr>
          <p:cNvPr id="4" name="Slide Number Placeholder 3"/>
          <p:cNvSpPr>
            <a:spLocks noGrp="1"/>
          </p:cNvSpPr>
          <p:nvPr>
            <p:ph type="sldNum" sz="quarter" idx="10"/>
          </p:nvPr>
        </p:nvSpPr>
        <p:spPr/>
        <p:txBody>
          <a:bodyPr/>
          <a:lstStyle/>
          <a:p>
            <a:fld id="{BE68BF0E-DB37-47A3-A74E-18959C571B36}" type="slidenum">
              <a:rPr lang="en-GB" smtClean="0"/>
              <a:t>8</a:t>
            </a:fld>
            <a:endParaRPr lang="en-GB"/>
          </a:p>
        </p:txBody>
      </p:sp>
    </p:spTree>
    <p:extLst>
      <p:ext uri="{BB962C8B-B14F-4D97-AF65-F5344CB8AC3E}">
        <p14:creationId xmlns:p14="http://schemas.microsoft.com/office/powerpoint/2010/main" val="776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GB" dirty="0" smtClean="0"/>
              <a:t>Worth noting here that quitting smoking is temporarily associated with </a:t>
            </a:r>
            <a:r>
              <a:rPr lang="en-GB" dirty="0" err="1" smtClean="0"/>
              <a:t>Aes</a:t>
            </a:r>
            <a:r>
              <a:rPr lang="en-GB" dirty="0" smtClean="0"/>
              <a:t>. Note that due</a:t>
            </a:r>
            <a:r>
              <a:rPr lang="en-GB" baseline="0" dirty="0" smtClean="0"/>
              <a:t> to time constraints I won’t be covering the biomarker findings in this presentation; this topic will be discussed by others presenting</a:t>
            </a:r>
            <a:endParaRPr lang="en-GB" dirty="0"/>
          </a:p>
        </p:txBody>
      </p:sp>
      <p:sp>
        <p:nvSpPr>
          <p:cNvPr id="4" name="Slide Number Placeholder 3"/>
          <p:cNvSpPr>
            <a:spLocks noGrp="1"/>
          </p:cNvSpPr>
          <p:nvPr>
            <p:ph type="sldNum" sz="quarter" idx="10"/>
          </p:nvPr>
        </p:nvSpPr>
        <p:spPr/>
        <p:txBody>
          <a:bodyPr/>
          <a:lstStyle/>
          <a:p>
            <a:fld id="{BE68BF0E-DB37-47A3-A74E-18959C571B36}" type="slidenum">
              <a:rPr lang="en-GB" smtClean="0"/>
              <a:t>12</a:t>
            </a:fld>
            <a:endParaRPr lang="en-GB"/>
          </a:p>
        </p:txBody>
      </p:sp>
    </p:spTree>
    <p:extLst>
      <p:ext uri="{BB962C8B-B14F-4D97-AF65-F5344CB8AC3E}">
        <p14:creationId xmlns:p14="http://schemas.microsoft.com/office/powerpoint/2010/main" val="88664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JHB</a:t>
            </a:r>
          </a:p>
          <a:p>
            <a:r>
              <a:rPr lang="en-GB" dirty="0" smtClean="0"/>
              <a:t>GRADE is a way to evaluate the certainty of the evidence – with</a:t>
            </a:r>
            <a:r>
              <a:rPr lang="en-GB" baseline="0" dirty="0" smtClean="0"/>
              <a:t> RCTS you start at high certainty, and then work down if any of the domains flag up an issue</a:t>
            </a:r>
            <a:endParaRPr lang="en-GB" dirty="0"/>
          </a:p>
        </p:txBody>
      </p:sp>
      <p:sp>
        <p:nvSpPr>
          <p:cNvPr id="4" name="Slide Number Placeholder 3"/>
          <p:cNvSpPr>
            <a:spLocks noGrp="1"/>
          </p:cNvSpPr>
          <p:nvPr>
            <p:ph type="sldNum" sz="quarter" idx="10"/>
          </p:nvPr>
        </p:nvSpPr>
        <p:spPr/>
        <p:txBody>
          <a:bodyPr/>
          <a:lstStyle/>
          <a:p>
            <a:fld id="{3F5E4EB5-A973-4F3F-A1E6-68ACF1F5F368}" type="slidenum">
              <a:rPr lang="en-GB" smtClean="0"/>
              <a:pPr/>
              <a:t>16</a:t>
            </a:fld>
            <a:endParaRPr lang="en-GB"/>
          </a:p>
        </p:txBody>
      </p:sp>
    </p:spTree>
    <p:extLst>
      <p:ext uri="{BB962C8B-B14F-4D97-AF65-F5344CB8AC3E}">
        <p14:creationId xmlns:p14="http://schemas.microsoft.com/office/powerpoint/2010/main" val="49734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JHB</a:t>
            </a:r>
          </a:p>
          <a:p>
            <a:r>
              <a:rPr lang="en-GB" dirty="0" smtClean="0"/>
              <a:t>GRADE is a way to evaluate the certainty of the evidence – </a:t>
            </a:r>
            <a:endParaRPr lang="en-GB" dirty="0"/>
          </a:p>
        </p:txBody>
      </p:sp>
      <p:sp>
        <p:nvSpPr>
          <p:cNvPr id="4" name="Slide Number Placeholder 3"/>
          <p:cNvSpPr>
            <a:spLocks noGrp="1"/>
          </p:cNvSpPr>
          <p:nvPr>
            <p:ph type="sldNum" sz="quarter" idx="10"/>
          </p:nvPr>
        </p:nvSpPr>
        <p:spPr/>
        <p:txBody>
          <a:bodyPr/>
          <a:lstStyle/>
          <a:p>
            <a:fld id="{3F5E4EB5-A973-4F3F-A1E6-68ACF1F5F368}" type="slidenum">
              <a:rPr lang="en-GB" smtClean="0"/>
              <a:pPr/>
              <a:t>17</a:t>
            </a:fld>
            <a:endParaRPr lang="en-GB"/>
          </a:p>
        </p:txBody>
      </p:sp>
    </p:spTree>
    <p:extLst>
      <p:ext uri="{BB962C8B-B14F-4D97-AF65-F5344CB8AC3E}">
        <p14:creationId xmlns:p14="http://schemas.microsoft.com/office/powerpoint/2010/main" val="108187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JHB</a:t>
            </a:r>
          </a:p>
          <a:p>
            <a:r>
              <a:rPr lang="en-GB" dirty="0" smtClean="0"/>
              <a:t>GRADE is a way to evaluate the certainty of the evidence – </a:t>
            </a:r>
            <a:endParaRPr lang="en-GB" dirty="0"/>
          </a:p>
        </p:txBody>
      </p:sp>
      <p:sp>
        <p:nvSpPr>
          <p:cNvPr id="4" name="Slide Number Placeholder 3"/>
          <p:cNvSpPr>
            <a:spLocks noGrp="1"/>
          </p:cNvSpPr>
          <p:nvPr>
            <p:ph type="sldNum" sz="quarter" idx="10"/>
          </p:nvPr>
        </p:nvSpPr>
        <p:spPr/>
        <p:txBody>
          <a:bodyPr/>
          <a:lstStyle/>
          <a:p>
            <a:fld id="{3F5E4EB5-A973-4F3F-A1E6-68ACF1F5F368}" type="slidenum">
              <a:rPr lang="en-GB" smtClean="0"/>
              <a:pPr/>
              <a:t>18</a:t>
            </a:fld>
            <a:endParaRPr lang="en-GB"/>
          </a:p>
        </p:txBody>
      </p:sp>
    </p:spTree>
    <p:extLst>
      <p:ext uri="{BB962C8B-B14F-4D97-AF65-F5344CB8AC3E}">
        <p14:creationId xmlns:p14="http://schemas.microsoft.com/office/powerpoint/2010/main" val="385310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JHB</a:t>
            </a:r>
          </a:p>
          <a:p>
            <a:r>
              <a:rPr lang="en-GB" dirty="0" smtClean="0"/>
              <a:t>GRADE is a way to evaluate the certainty of the evidence – </a:t>
            </a:r>
            <a:endParaRPr lang="en-GB" dirty="0"/>
          </a:p>
        </p:txBody>
      </p:sp>
      <p:sp>
        <p:nvSpPr>
          <p:cNvPr id="4" name="Slide Number Placeholder 3"/>
          <p:cNvSpPr>
            <a:spLocks noGrp="1"/>
          </p:cNvSpPr>
          <p:nvPr>
            <p:ph type="sldNum" sz="quarter" idx="10"/>
          </p:nvPr>
        </p:nvSpPr>
        <p:spPr/>
        <p:txBody>
          <a:bodyPr/>
          <a:lstStyle/>
          <a:p>
            <a:fld id="{3F5E4EB5-A973-4F3F-A1E6-68ACF1F5F368}" type="slidenum">
              <a:rPr lang="en-GB" smtClean="0"/>
              <a:pPr/>
              <a:t>19</a:t>
            </a:fld>
            <a:endParaRPr lang="en-GB"/>
          </a:p>
        </p:txBody>
      </p:sp>
    </p:spTree>
    <p:extLst>
      <p:ext uri="{BB962C8B-B14F-4D97-AF65-F5344CB8AC3E}">
        <p14:creationId xmlns:p14="http://schemas.microsoft.com/office/powerpoint/2010/main" val="67030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JHB</a:t>
            </a:r>
          </a:p>
          <a:p>
            <a:r>
              <a:rPr lang="en-GB" dirty="0" smtClean="0"/>
              <a:t>GRADE is a way to evaluate the certainty of the evidence – </a:t>
            </a:r>
          </a:p>
          <a:p>
            <a:r>
              <a:rPr lang="en-GB" dirty="0" smtClean="0"/>
              <a:t>What do you think the certainty of evidence was for their review?</a:t>
            </a:r>
            <a:endParaRPr lang="en-GB" dirty="0"/>
          </a:p>
        </p:txBody>
      </p:sp>
      <p:sp>
        <p:nvSpPr>
          <p:cNvPr id="4" name="Slide Number Placeholder 3"/>
          <p:cNvSpPr>
            <a:spLocks noGrp="1"/>
          </p:cNvSpPr>
          <p:nvPr>
            <p:ph type="sldNum" sz="quarter" idx="10"/>
          </p:nvPr>
        </p:nvSpPr>
        <p:spPr/>
        <p:txBody>
          <a:bodyPr/>
          <a:lstStyle/>
          <a:p>
            <a:fld id="{3F5E4EB5-A973-4F3F-A1E6-68ACF1F5F368}" type="slidenum">
              <a:rPr lang="en-GB" smtClean="0"/>
              <a:pPr/>
              <a:t>20</a:t>
            </a:fld>
            <a:endParaRPr lang="en-GB"/>
          </a:p>
        </p:txBody>
      </p:sp>
    </p:spTree>
    <p:extLst>
      <p:ext uri="{BB962C8B-B14F-4D97-AF65-F5344CB8AC3E}">
        <p14:creationId xmlns:p14="http://schemas.microsoft.com/office/powerpoint/2010/main" val="572593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GB" dirty="0" smtClean="0"/>
              <a:t>Crucially unchanged</a:t>
            </a:r>
            <a:r>
              <a:rPr lang="en-GB" baseline="0" dirty="0" smtClean="0"/>
              <a:t> from previous version – new studies have not changed</a:t>
            </a:r>
            <a:endParaRPr lang="en-GB" dirty="0"/>
          </a:p>
        </p:txBody>
      </p:sp>
      <p:sp>
        <p:nvSpPr>
          <p:cNvPr id="4" name="Slide Number Placeholder 3"/>
          <p:cNvSpPr>
            <a:spLocks noGrp="1"/>
          </p:cNvSpPr>
          <p:nvPr>
            <p:ph type="sldNum" sz="quarter" idx="10"/>
          </p:nvPr>
        </p:nvSpPr>
        <p:spPr/>
        <p:txBody>
          <a:bodyPr/>
          <a:lstStyle/>
          <a:p>
            <a:fld id="{BE68BF0E-DB37-47A3-A74E-18959C571B36}" type="slidenum">
              <a:rPr lang="en-GB" smtClean="0"/>
              <a:t>32</a:t>
            </a:fld>
            <a:endParaRPr lang="en-GB"/>
          </a:p>
        </p:txBody>
      </p:sp>
    </p:spTree>
    <p:extLst>
      <p:ext uri="{BB962C8B-B14F-4D97-AF65-F5344CB8AC3E}">
        <p14:creationId xmlns:p14="http://schemas.microsoft.com/office/powerpoint/2010/main" val="214576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3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4253" y="1245620"/>
            <a:ext cx="7713750" cy="598266"/>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554253" y="2150907"/>
            <a:ext cx="7713750" cy="369602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883335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1" y="815074"/>
            <a:ext cx="11525250"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1700">
              <a:solidFill>
                <a:schemeClr val="lt1"/>
              </a:solidFill>
              <a:latin typeface="+mn-lt"/>
              <a:ea typeface="+mn-ea"/>
              <a:cs typeface="+mn-cs"/>
            </a:endParaRPr>
          </a:p>
        </p:txBody>
      </p:sp>
      <p:pic>
        <p:nvPicPr>
          <p:cNvPr id="15" name="Picture 14" descr="ox_small_cmyk_pos_re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7639" y="178883"/>
            <a:ext cx="1578036" cy="468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78" y="120652"/>
            <a:ext cx="1856467" cy="584990"/>
          </a:xfrm>
          <a:prstGeom prst="rect">
            <a:avLst/>
          </a:prstGeom>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32078" rtl="0" eaLnBrk="1" latinLnBrk="0" hangingPunct="1">
        <a:spcBef>
          <a:spcPct val="0"/>
        </a:spcBef>
        <a:buNone/>
        <a:defRPr sz="4200" kern="1200">
          <a:solidFill>
            <a:schemeClr val="tx1"/>
          </a:solidFill>
          <a:latin typeface="+mj-lt"/>
          <a:ea typeface="+mj-ea"/>
          <a:cs typeface="+mj-cs"/>
        </a:defRPr>
      </a:lvl1pPr>
    </p:titleStyle>
    <p:bodyStyle>
      <a:lvl1pPr marL="324059" indent="-324059" algn="l" defTabSz="432078" rtl="0" eaLnBrk="1" latinLnBrk="0" hangingPunct="1">
        <a:spcBef>
          <a:spcPct val="20000"/>
        </a:spcBef>
        <a:buFont typeface="Arial"/>
        <a:buChar char="•"/>
        <a:defRPr sz="3000" kern="1200">
          <a:solidFill>
            <a:schemeClr val="tx1"/>
          </a:solidFill>
          <a:latin typeface="+mn-lt"/>
          <a:ea typeface="+mn-ea"/>
          <a:cs typeface="+mn-cs"/>
        </a:defRPr>
      </a:lvl1pPr>
      <a:lvl2pPr marL="702127" indent="-270049" algn="l" defTabSz="432078" rtl="0" eaLnBrk="1" latinLnBrk="0" hangingPunct="1">
        <a:spcBef>
          <a:spcPct val="20000"/>
        </a:spcBef>
        <a:buFont typeface="Arial"/>
        <a:buChar char="–"/>
        <a:defRPr sz="2600" kern="1200">
          <a:solidFill>
            <a:schemeClr val="tx1"/>
          </a:solidFill>
          <a:latin typeface="+mn-lt"/>
          <a:ea typeface="+mn-ea"/>
          <a:cs typeface="+mn-cs"/>
        </a:defRPr>
      </a:lvl2pPr>
      <a:lvl3pPr marL="1080195" indent="-216039" algn="l" defTabSz="432078" rtl="0" eaLnBrk="1" latinLnBrk="0" hangingPunct="1">
        <a:spcBef>
          <a:spcPct val="20000"/>
        </a:spcBef>
        <a:buFont typeface="Arial"/>
        <a:buChar char="•"/>
        <a:defRPr sz="2300" kern="1200">
          <a:solidFill>
            <a:schemeClr val="tx1"/>
          </a:solidFill>
          <a:latin typeface="+mn-lt"/>
          <a:ea typeface="+mn-ea"/>
          <a:cs typeface="+mn-cs"/>
        </a:defRPr>
      </a:lvl3pPr>
      <a:lvl4pPr marL="1512273" indent="-216039" algn="l" defTabSz="432078" rtl="0" eaLnBrk="1" latinLnBrk="0" hangingPunct="1">
        <a:spcBef>
          <a:spcPct val="20000"/>
        </a:spcBef>
        <a:buFont typeface="Arial"/>
        <a:buChar char="–"/>
        <a:defRPr sz="1900" kern="1200">
          <a:solidFill>
            <a:schemeClr val="tx1"/>
          </a:solidFill>
          <a:latin typeface="+mn-lt"/>
          <a:ea typeface="+mn-ea"/>
          <a:cs typeface="+mn-cs"/>
        </a:defRPr>
      </a:lvl4pPr>
      <a:lvl5pPr marL="1944351" indent="-216039" algn="l" defTabSz="432078" rtl="0" eaLnBrk="1" latinLnBrk="0" hangingPunct="1">
        <a:spcBef>
          <a:spcPct val="20000"/>
        </a:spcBef>
        <a:buFont typeface="Arial"/>
        <a:buChar char="»"/>
        <a:defRPr sz="1900" kern="1200">
          <a:solidFill>
            <a:schemeClr val="tx1"/>
          </a:solidFill>
          <a:latin typeface="+mn-lt"/>
          <a:ea typeface="+mn-ea"/>
          <a:cs typeface="+mn-cs"/>
        </a:defRPr>
      </a:lvl5pPr>
      <a:lvl6pPr marL="2376429" indent="-216039" algn="l" defTabSz="432078" rtl="0" eaLnBrk="1" latinLnBrk="0" hangingPunct="1">
        <a:spcBef>
          <a:spcPct val="20000"/>
        </a:spcBef>
        <a:buFont typeface="Arial"/>
        <a:buChar char="•"/>
        <a:defRPr sz="1900" kern="1200">
          <a:solidFill>
            <a:schemeClr val="tx1"/>
          </a:solidFill>
          <a:latin typeface="+mn-lt"/>
          <a:ea typeface="+mn-ea"/>
          <a:cs typeface="+mn-cs"/>
        </a:defRPr>
      </a:lvl6pPr>
      <a:lvl7pPr marL="2808507" indent="-216039" algn="l" defTabSz="432078" rtl="0" eaLnBrk="1" latinLnBrk="0" hangingPunct="1">
        <a:spcBef>
          <a:spcPct val="20000"/>
        </a:spcBef>
        <a:buFont typeface="Arial"/>
        <a:buChar char="•"/>
        <a:defRPr sz="1900" kern="1200">
          <a:solidFill>
            <a:schemeClr val="tx1"/>
          </a:solidFill>
          <a:latin typeface="+mn-lt"/>
          <a:ea typeface="+mn-ea"/>
          <a:cs typeface="+mn-cs"/>
        </a:defRPr>
      </a:lvl7pPr>
      <a:lvl8pPr marL="3240586" indent="-216039" algn="l" defTabSz="432078" rtl="0" eaLnBrk="1" latinLnBrk="0" hangingPunct="1">
        <a:spcBef>
          <a:spcPct val="20000"/>
        </a:spcBef>
        <a:buFont typeface="Arial"/>
        <a:buChar char="•"/>
        <a:defRPr sz="1900" kern="1200">
          <a:solidFill>
            <a:schemeClr val="tx1"/>
          </a:solidFill>
          <a:latin typeface="+mn-lt"/>
          <a:ea typeface="+mn-ea"/>
          <a:cs typeface="+mn-cs"/>
        </a:defRPr>
      </a:lvl8pPr>
      <a:lvl9pPr marL="3672664" indent="-216039" algn="l" defTabSz="432078"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078" rtl="0" eaLnBrk="1" latinLnBrk="0" hangingPunct="1">
        <a:defRPr sz="1700" kern="1200">
          <a:solidFill>
            <a:schemeClr val="tx1"/>
          </a:solidFill>
          <a:latin typeface="+mn-lt"/>
          <a:ea typeface="+mn-ea"/>
          <a:cs typeface="+mn-cs"/>
        </a:defRPr>
      </a:lvl1pPr>
      <a:lvl2pPr marL="432078" algn="l" defTabSz="432078" rtl="0" eaLnBrk="1" latinLnBrk="0" hangingPunct="1">
        <a:defRPr sz="1700" kern="1200">
          <a:solidFill>
            <a:schemeClr val="tx1"/>
          </a:solidFill>
          <a:latin typeface="+mn-lt"/>
          <a:ea typeface="+mn-ea"/>
          <a:cs typeface="+mn-cs"/>
        </a:defRPr>
      </a:lvl2pPr>
      <a:lvl3pPr marL="864156" algn="l" defTabSz="432078" rtl="0" eaLnBrk="1" latinLnBrk="0" hangingPunct="1">
        <a:defRPr sz="1700" kern="1200">
          <a:solidFill>
            <a:schemeClr val="tx1"/>
          </a:solidFill>
          <a:latin typeface="+mn-lt"/>
          <a:ea typeface="+mn-ea"/>
          <a:cs typeface="+mn-cs"/>
        </a:defRPr>
      </a:lvl3pPr>
      <a:lvl4pPr marL="1296234" algn="l" defTabSz="432078" rtl="0" eaLnBrk="1" latinLnBrk="0" hangingPunct="1">
        <a:defRPr sz="1700" kern="1200">
          <a:solidFill>
            <a:schemeClr val="tx1"/>
          </a:solidFill>
          <a:latin typeface="+mn-lt"/>
          <a:ea typeface="+mn-ea"/>
          <a:cs typeface="+mn-cs"/>
        </a:defRPr>
      </a:lvl4pPr>
      <a:lvl5pPr marL="1728313" algn="l" defTabSz="432078" rtl="0" eaLnBrk="1" latinLnBrk="0" hangingPunct="1">
        <a:defRPr sz="1700" kern="1200">
          <a:solidFill>
            <a:schemeClr val="tx1"/>
          </a:solidFill>
          <a:latin typeface="+mn-lt"/>
          <a:ea typeface="+mn-ea"/>
          <a:cs typeface="+mn-cs"/>
        </a:defRPr>
      </a:lvl5pPr>
      <a:lvl6pPr marL="2160391" algn="l" defTabSz="432078" rtl="0" eaLnBrk="1" latinLnBrk="0" hangingPunct="1">
        <a:defRPr sz="1700" kern="1200">
          <a:solidFill>
            <a:schemeClr val="tx1"/>
          </a:solidFill>
          <a:latin typeface="+mn-lt"/>
          <a:ea typeface="+mn-ea"/>
          <a:cs typeface="+mn-cs"/>
        </a:defRPr>
      </a:lvl6pPr>
      <a:lvl7pPr marL="2592468" algn="l" defTabSz="432078" rtl="0" eaLnBrk="1" latinLnBrk="0" hangingPunct="1">
        <a:defRPr sz="1700" kern="1200">
          <a:solidFill>
            <a:schemeClr val="tx1"/>
          </a:solidFill>
          <a:latin typeface="+mn-lt"/>
          <a:ea typeface="+mn-ea"/>
          <a:cs typeface="+mn-cs"/>
        </a:defRPr>
      </a:lvl7pPr>
      <a:lvl8pPr marL="3024546" algn="l" defTabSz="432078" rtl="0" eaLnBrk="1" latinLnBrk="0" hangingPunct="1">
        <a:defRPr sz="1700" kern="1200">
          <a:solidFill>
            <a:schemeClr val="tx1"/>
          </a:solidFill>
          <a:latin typeface="+mn-lt"/>
          <a:ea typeface="+mn-ea"/>
          <a:cs typeface="+mn-cs"/>
        </a:defRPr>
      </a:lvl8pPr>
      <a:lvl9pPr marL="3456625" algn="l" defTabSz="432078"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1" y="815074"/>
            <a:ext cx="11525250"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1700">
              <a:solidFill>
                <a:schemeClr val="lt1"/>
              </a:solidFill>
              <a:latin typeface="+mn-lt"/>
              <a:ea typeface="+mn-ea"/>
              <a:cs typeface="+mn-cs"/>
            </a:endParaRPr>
          </a:p>
        </p:txBody>
      </p:sp>
      <p:pic>
        <p:nvPicPr>
          <p:cNvPr id="20" name="Picture 19" descr="ox_small_cmyk_pos_re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033" y="178883"/>
            <a:ext cx="1513641" cy="468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78" y="120652"/>
            <a:ext cx="1998135" cy="584990"/>
          </a:xfrm>
          <a:prstGeom prst="rect">
            <a:avLst/>
          </a:prstGeom>
        </p:spPr>
      </p:pic>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32078" rtl="0" eaLnBrk="1" latinLnBrk="0" hangingPunct="1">
        <a:spcBef>
          <a:spcPct val="0"/>
        </a:spcBef>
        <a:buNone/>
        <a:defRPr sz="4200" kern="1200">
          <a:solidFill>
            <a:schemeClr val="tx1"/>
          </a:solidFill>
          <a:latin typeface="+mj-lt"/>
          <a:ea typeface="+mj-ea"/>
          <a:cs typeface="+mj-cs"/>
        </a:defRPr>
      </a:lvl1pPr>
    </p:titleStyle>
    <p:bodyStyle>
      <a:lvl1pPr marL="324059" indent="-324059" algn="l" defTabSz="432078" rtl="0" eaLnBrk="1" latinLnBrk="0" hangingPunct="1">
        <a:spcBef>
          <a:spcPct val="20000"/>
        </a:spcBef>
        <a:buFont typeface="Arial"/>
        <a:buChar char="•"/>
        <a:defRPr sz="3000" kern="1200">
          <a:solidFill>
            <a:schemeClr val="tx1"/>
          </a:solidFill>
          <a:latin typeface="+mn-lt"/>
          <a:ea typeface="+mn-ea"/>
          <a:cs typeface="+mn-cs"/>
        </a:defRPr>
      </a:lvl1pPr>
      <a:lvl2pPr marL="702127" indent="-270049" algn="l" defTabSz="432078" rtl="0" eaLnBrk="1" latinLnBrk="0" hangingPunct="1">
        <a:spcBef>
          <a:spcPct val="20000"/>
        </a:spcBef>
        <a:buFont typeface="Arial"/>
        <a:buChar char="–"/>
        <a:defRPr sz="2600" kern="1200">
          <a:solidFill>
            <a:schemeClr val="tx1"/>
          </a:solidFill>
          <a:latin typeface="+mn-lt"/>
          <a:ea typeface="+mn-ea"/>
          <a:cs typeface="+mn-cs"/>
        </a:defRPr>
      </a:lvl2pPr>
      <a:lvl3pPr marL="1080195" indent="-216039" algn="l" defTabSz="432078" rtl="0" eaLnBrk="1" latinLnBrk="0" hangingPunct="1">
        <a:spcBef>
          <a:spcPct val="20000"/>
        </a:spcBef>
        <a:buFont typeface="Arial"/>
        <a:buChar char="•"/>
        <a:defRPr sz="2300" kern="1200">
          <a:solidFill>
            <a:schemeClr val="tx1"/>
          </a:solidFill>
          <a:latin typeface="+mn-lt"/>
          <a:ea typeface="+mn-ea"/>
          <a:cs typeface="+mn-cs"/>
        </a:defRPr>
      </a:lvl3pPr>
      <a:lvl4pPr marL="1512273" indent="-216039" algn="l" defTabSz="432078" rtl="0" eaLnBrk="1" latinLnBrk="0" hangingPunct="1">
        <a:spcBef>
          <a:spcPct val="20000"/>
        </a:spcBef>
        <a:buFont typeface="Arial"/>
        <a:buChar char="–"/>
        <a:defRPr sz="1900" kern="1200">
          <a:solidFill>
            <a:schemeClr val="tx1"/>
          </a:solidFill>
          <a:latin typeface="+mn-lt"/>
          <a:ea typeface="+mn-ea"/>
          <a:cs typeface="+mn-cs"/>
        </a:defRPr>
      </a:lvl4pPr>
      <a:lvl5pPr marL="1944351" indent="-216039" algn="l" defTabSz="432078" rtl="0" eaLnBrk="1" latinLnBrk="0" hangingPunct="1">
        <a:spcBef>
          <a:spcPct val="20000"/>
        </a:spcBef>
        <a:buFont typeface="Arial"/>
        <a:buChar char="»"/>
        <a:defRPr sz="1900" kern="1200">
          <a:solidFill>
            <a:schemeClr val="tx1"/>
          </a:solidFill>
          <a:latin typeface="+mn-lt"/>
          <a:ea typeface="+mn-ea"/>
          <a:cs typeface="+mn-cs"/>
        </a:defRPr>
      </a:lvl5pPr>
      <a:lvl6pPr marL="2376429" indent="-216039" algn="l" defTabSz="432078" rtl="0" eaLnBrk="1" latinLnBrk="0" hangingPunct="1">
        <a:spcBef>
          <a:spcPct val="20000"/>
        </a:spcBef>
        <a:buFont typeface="Arial"/>
        <a:buChar char="•"/>
        <a:defRPr sz="1900" kern="1200">
          <a:solidFill>
            <a:schemeClr val="tx1"/>
          </a:solidFill>
          <a:latin typeface="+mn-lt"/>
          <a:ea typeface="+mn-ea"/>
          <a:cs typeface="+mn-cs"/>
        </a:defRPr>
      </a:lvl6pPr>
      <a:lvl7pPr marL="2808507" indent="-216039" algn="l" defTabSz="432078" rtl="0" eaLnBrk="1" latinLnBrk="0" hangingPunct="1">
        <a:spcBef>
          <a:spcPct val="20000"/>
        </a:spcBef>
        <a:buFont typeface="Arial"/>
        <a:buChar char="•"/>
        <a:defRPr sz="1900" kern="1200">
          <a:solidFill>
            <a:schemeClr val="tx1"/>
          </a:solidFill>
          <a:latin typeface="+mn-lt"/>
          <a:ea typeface="+mn-ea"/>
          <a:cs typeface="+mn-cs"/>
        </a:defRPr>
      </a:lvl7pPr>
      <a:lvl8pPr marL="3240586" indent="-216039" algn="l" defTabSz="432078" rtl="0" eaLnBrk="1" latinLnBrk="0" hangingPunct="1">
        <a:spcBef>
          <a:spcPct val="20000"/>
        </a:spcBef>
        <a:buFont typeface="Arial"/>
        <a:buChar char="•"/>
        <a:defRPr sz="1900" kern="1200">
          <a:solidFill>
            <a:schemeClr val="tx1"/>
          </a:solidFill>
          <a:latin typeface="+mn-lt"/>
          <a:ea typeface="+mn-ea"/>
          <a:cs typeface="+mn-cs"/>
        </a:defRPr>
      </a:lvl8pPr>
      <a:lvl9pPr marL="3672664" indent="-216039" algn="l" defTabSz="432078"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078" rtl="0" eaLnBrk="1" latinLnBrk="0" hangingPunct="1">
        <a:defRPr sz="1700" kern="1200">
          <a:solidFill>
            <a:schemeClr val="tx1"/>
          </a:solidFill>
          <a:latin typeface="+mn-lt"/>
          <a:ea typeface="+mn-ea"/>
          <a:cs typeface="+mn-cs"/>
        </a:defRPr>
      </a:lvl1pPr>
      <a:lvl2pPr marL="432078" algn="l" defTabSz="432078" rtl="0" eaLnBrk="1" latinLnBrk="0" hangingPunct="1">
        <a:defRPr sz="1700" kern="1200">
          <a:solidFill>
            <a:schemeClr val="tx1"/>
          </a:solidFill>
          <a:latin typeface="+mn-lt"/>
          <a:ea typeface="+mn-ea"/>
          <a:cs typeface="+mn-cs"/>
        </a:defRPr>
      </a:lvl2pPr>
      <a:lvl3pPr marL="864156" algn="l" defTabSz="432078" rtl="0" eaLnBrk="1" latinLnBrk="0" hangingPunct="1">
        <a:defRPr sz="1700" kern="1200">
          <a:solidFill>
            <a:schemeClr val="tx1"/>
          </a:solidFill>
          <a:latin typeface="+mn-lt"/>
          <a:ea typeface="+mn-ea"/>
          <a:cs typeface="+mn-cs"/>
        </a:defRPr>
      </a:lvl3pPr>
      <a:lvl4pPr marL="1296234" algn="l" defTabSz="432078" rtl="0" eaLnBrk="1" latinLnBrk="0" hangingPunct="1">
        <a:defRPr sz="1700" kern="1200">
          <a:solidFill>
            <a:schemeClr val="tx1"/>
          </a:solidFill>
          <a:latin typeface="+mn-lt"/>
          <a:ea typeface="+mn-ea"/>
          <a:cs typeface="+mn-cs"/>
        </a:defRPr>
      </a:lvl4pPr>
      <a:lvl5pPr marL="1728313" algn="l" defTabSz="432078" rtl="0" eaLnBrk="1" latinLnBrk="0" hangingPunct="1">
        <a:defRPr sz="1700" kern="1200">
          <a:solidFill>
            <a:schemeClr val="tx1"/>
          </a:solidFill>
          <a:latin typeface="+mn-lt"/>
          <a:ea typeface="+mn-ea"/>
          <a:cs typeface="+mn-cs"/>
        </a:defRPr>
      </a:lvl5pPr>
      <a:lvl6pPr marL="2160391" algn="l" defTabSz="432078" rtl="0" eaLnBrk="1" latinLnBrk="0" hangingPunct="1">
        <a:defRPr sz="1700" kern="1200">
          <a:solidFill>
            <a:schemeClr val="tx1"/>
          </a:solidFill>
          <a:latin typeface="+mn-lt"/>
          <a:ea typeface="+mn-ea"/>
          <a:cs typeface="+mn-cs"/>
        </a:defRPr>
      </a:lvl6pPr>
      <a:lvl7pPr marL="2592468" algn="l" defTabSz="432078" rtl="0" eaLnBrk="1" latinLnBrk="0" hangingPunct="1">
        <a:defRPr sz="1700" kern="1200">
          <a:solidFill>
            <a:schemeClr val="tx1"/>
          </a:solidFill>
          <a:latin typeface="+mn-lt"/>
          <a:ea typeface="+mn-ea"/>
          <a:cs typeface="+mn-cs"/>
        </a:defRPr>
      </a:lvl7pPr>
      <a:lvl8pPr marL="3024546" algn="l" defTabSz="432078" rtl="0" eaLnBrk="1" latinLnBrk="0" hangingPunct="1">
        <a:defRPr sz="1700" kern="1200">
          <a:solidFill>
            <a:schemeClr val="tx1"/>
          </a:solidFill>
          <a:latin typeface="+mn-lt"/>
          <a:ea typeface="+mn-ea"/>
          <a:cs typeface="+mn-cs"/>
        </a:defRPr>
      </a:lvl8pPr>
      <a:lvl9pPr marL="3456625" algn="l" defTabSz="432078"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9307" y="178883"/>
            <a:ext cx="1436368" cy="468528"/>
          </a:xfrm>
          <a:prstGeom prst="rect">
            <a:avLst/>
          </a:prstGeom>
        </p:spPr>
      </p:pic>
      <p:sp>
        <p:nvSpPr>
          <p:cNvPr id="12" name="Rectangle 11"/>
          <p:cNvSpPr>
            <a:spLocks noChangeArrowheads="1"/>
          </p:cNvSpPr>
          <p:nvPr/>
        </p:nvSpPr>
        <p:spPr bwMode="auto">
          <a:xfrm>
            <a:off x="-1" y="815074"/>
            <a:ext cx="11525250"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1700">
              <a:solidFill>
                <a:schemeClr val="lt1"/>
              </a:solidFill>
              <a:latin typeface="+mn-lt"/>
              <a:ea typeface="+mn-ea"/>
              <a:cs typeface="+mn-c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78" y="120652"/>
            <a:ext cx="1998949" cy="584990"/>
          </a:xfrm>
          <a:prstGeom prst="rect">
            <a:avLst/>
          </a:prstGeom>
        </p:spPr>
      </p:pic>
      <p:pic>
        <p:nvPicPr>
          <p:cNvPr id="6" name="Picture 5" descr="S:\Nicola\cochrane new brand logos &amp; templates\tobacco addiction logo\Digital - RGB logo\Landscape\Cochrane_Tobacco_CYAN_RG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7452" y="120652"/>
            <a:ext cx="2490344" cy="56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ctr" defTabSz="432078" rtl="0" eaLnBrk="1" latinLnBrk="0" hangingPunct="1">
        <a:spcBef>
          <a:spcPct val="0"/>
        </a:spcBef>
        <a:buNone/>
        <a:defRPr sz="4200" kern="1200">
          <a:solidFill>
            <a:schemeClr val="tx1"/>
          </a:solidFill>
          <a:latin typeface="+mj-lt"/>
          <a:ea typeface="+mj-ea"/>
          <a:cs typeface="+mj-cs"/>
        </a:defRPr>
      </a:lvl1pPr>
    </p:titleStyle>
    <p:bodyStyle>
      <a:lvl1pPr marL="324059" indent="-324059" algn="l" defTabSz="432078" rtl="0" eaLnBrk="1" latinLnBrk="0" hangingPunct="1">
        <a:spcBef>
          <a:spcPct val="20000"/>
        </a:spcBef>
        <a:buFont typeface="Arial"/>
        <a:buChar char="•"/>
        <a:defRPr sz="3000" kern="1200">
          <a:solidFill>
            <a:schemeClr val="tx1"/>
          </a:solidFill>
          <a:latin typeface="+mn-lt"/>
          <a:ea typeface="+mn-ea"/>
          <a:cs typeface="+mn-cs"/>
        </a:defRPr>
      </a:lvl1pPr>
      <a:lvl2pPr marL="702127" indent="-270049" algn="l" defTabSz="432078" rtl="0" eaLnBrk="1" latinLnBrk="0" hangingPunct="1">
        <a:spcBef>
          <a:spcPct val="20000"/>
        </a:spcBef>
        <a:buFont typeface="Arial"/>
        <a:buChar char="–"/>
        <a:defRPr sz="2600" kern="1200">
          <a:solidFill>
            <a:schemeClr val="tx1"/>
          </a:solidFill>
          <a:latin typeface="+mn-lt"/>
          <a:ea typeface="+mn-ea"/>
          <a:cs typeface="+mn-cs"/>
        </a:defRPr>
      </a:lvl2pPr>
      <a:lvl3pPr marL="1080195" indent="-216039" algn="l" defTabSz="432078" rtl="0" eaLnBrk="1" latinLnBrk="0" hangingPunct="1">
        <a:spcBef>
          <a:spcPct val="20000"/>
        </a:spcBef>
        <a:buFont typeface="Arial"/>
        <a:buChar char="•"/>
        <a:defRPr sz="2300" kern="1200">
          <a:solidFill>
            <a:schemeClr val="tx1"/>
          </a:solidFill>
          <a:latin typeface="+mn-lt"/>
          <a:ea typeface="+mn-ea"/>
          <a:cs typeface="+mn-cs"/>
        </a:defRPr>
      </a:lvl3pPr>
      <a:lvl4pPr marL="1512273" indent="-216039" algn="l" defTabSz="432078" rtl="0" eaLnBrk="1" latinLnBrk="0" hangingPunct="1">
        <a:spcBef>
          <a:spcPct val="20000"/>
        </a:spcBef>
        <a:buFont typeface="Arial"/>
        <a:buChar char="–"/>
        <a:defRPr sz="1900" kern="1200">
          <a:solidFill>
            <a:schemeClr val="tx1"/>
          </a:solidFill>
          <a:latin typeface="+mn-lt"/>
          <a:ea typeface="+mn-ea"/>
          <a:cs typeface="+mn-cs"/>
        </a:defRPr>
      </a:lvl4pPr>
      <a:lvl5pPr marL="1944351" indent="-216039" algn="l" defTabSz="432078" rtl="0" eaLnBrk="1" latinLnBrk="0" hangingPunct="1">
        <a:spcBef>
          <a:spcPct val="20000"/>
        </a:spcBef>
        <a:buFont typeface="Arial"/>
        <a:buChar char="»"/>
        <a:defRPr sz="1900" kern="1200">
          <a:solidFill>
            <a:schemeClr val="tx1"/>
          </a:solidFill>
          <a:latin typeface="+mn-lt"/>
          <a:ea typeface="+mn-ea"/>
          <a:cs typeface="+mn-cs"/>
        </a:defRPr>
      </a:lvl5pPr>
      <a:lvl6pPr marL="2376429" indent="-216039" algn="l" defTabSz="432078" rtl="0" eaLnBrk="1" latinLnBrk="0" hangingPunct="1">
        <a:spcBef>
          <a:spcPct val="20000"/>
        </a:spcBef>
        <a:buFont typeface="Arial"/>
        <a:buChar char="•"/>
        <a:defRPr sz="1900" kern="1200">
          <a:solidFill>
            <a:schemeClr val="tx1"/>
          </a:solidFill>
          <a:latin typeface="+mn-lt"/>
          <a:ea typeface="+mn-ea"/>
          <a:cs typeface="+mn-cs"/>
        </a:defRPr>
      </a:lvl6pPr>
      <a:lvl7pPr marL="2808507" indent="-216039" algn="l" defTabSz="432078" rtl="0" eaLnBrk="1" latinLnBrk="0" hangingPunct="1">
        <a:spcBef>
          <a:spcPct val="20000"/>
        </a:spcBef>
        <a:buFont typeface="Arial"/>
        <a:buChar char="•"/>
        <a:defRPr sz="1900" kern="1200">
          <a:solidFill>
            <a:schemeClr val="tx1"/>
          </a:solidFill>
          <a:latin typeface="+mn-lt"/>
          <a:ea typeface="+mn-ea"/>
          <a:cs typeface="+mn-cs"/>
        </a:defRPr>
      </a:lvl7pPr>
      <a:lvl8pPr marL="3240586" indent="-216039" algn="l" defTabSz="432078" rtl="0" eaLnBrk="1" latinLnBrk="0" hangingPunct="1">
        <a:spcBef>
          <a:spcPct val="20000"/>
        </a:spcBef>
        <a:buFont typeface="Arial"/>
        <a:buChar char="•"/>
        <a:defRPr sz="1900" kern="1200">
          <a:solidFill>
            <a:schemeClr val="tx1"/>
          </a:solidFill>
          <a:latin typeface="+mn-lt"/>
          <a:ea typeface="+mn-ea"/>
          <a:cs typeface="+mn-cs"/>
        </a:defRPr>
      </a:lvl8pPr>
      <a:lvl9pPr marL="3672664" indent="-216039" algn="l" defTabSz="432078"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078" rtl="0" eaLnBrk="1" latinLnBrk="0" hangingPunct="1">
        <a:defRPr sz="1700" kern="1200">
          <a:solidFill>
            <a:schemeClr val="tx1"/>
          </a:solidFill>
          <a:latin typeface="+mn-lt"/>
          <a:ea typeface="+mn-ea"/>
          <a:cs typeface="+mn-cs"/>
        </a:defRPr>
      </a:lvl1pPr>
      <a:lvl2pPr marL="432078" algn="l" defTabSz="432078" rtl="0" eaLnBrk="1" latinLnBrk="0" hangingPunct="1">
        <a:defRPr sz="1700" kern="1200">
          <a:solidFill>
            <a:schemeClr val="tx1"/>
          </a:solidFill>
          <a:latin typeface="+mn-lt"/>
          <a:ea typeface="+mn-ea"/>
          <a:cs typeface="+mn-cs"/>
        </a:defRPr>
      </a:lvl2pPr>
      <a:lvl3pPr marL="864156" algn="l" defTabSz="432078" rtl="0" eaLnBrk="1" latinLnBrk="0" hangingPunct="1">
        <a:defRPr sz="1700" kern="1200">
          <a:solidFill>
            <a:schemeClr val="tx1"/>
          </a:solidFill>
          <a:latin typeface="+mn-lt"/>
          <a:ea typeface="+mn-ea"/>
          <a:cs typeface="+mn-cs"/>
        </a:defRPr>
      </a:lvl3pPr>
      <a:lvl4pPr marL="1296234" algn="l" defTabSz="432078" rtl="0" eaLnBrk="1" latinLnBrk="0" hangingPunct="1">
        <a:defRPr sz="1700" kern="1200">
          <a:solidFill>
            <a:schemeClr val="tx1"/>
          </a:solidFill>
          <a:latin typeface="+mn-lt"/>
          <a:ea typeface="+mn-ea"/>
          <a:cs typeface="+mn-cs"/>
        </a:defRPr>
      </a:lvl4pPr>
      <a:lvl5pPr marL="1728313" algn="l" defTabSz="432078" rtl="0" eaLnBrk="1" latinLnBrk="0" hangingPunct="1">
        <a:defRPr sz="1700" kern="1200">
          <a:solidFill>
            <a:schemeClr val="tx1"/>
          </a:solidFill>
          <a:latin typeface="+mn-lt"/>
          <a:ea typeface="+mn-ea"/>
          <a:cs typeface="+mn-cs"/>
        </a:defRPr>
      </a:lvl5pPr>
      <a:lvl6pPr marL="2160391" algn="l" defTabSz="432078" rtl="0" eaLnBrk="1" latinLnBrk="0" hangingPunct="1">
        <a:defRPr sz="1700" kern="1200">
          <a:solidFill>
            <a:schemeClr val="tx1"/>
          </a:solidFill>
          <a:latin typeface="+mn-lt"/>
          <a:ea typeface="+mn-ea"/>
          <a:cs typeface="+mn-cs"/>
        </a:defRPr>
      </a:lvl6pPr>
      <a:lvl7pPr marL="2592468" algn="l" defTabSz="432078" rtl="0" eaLnBrk="1" latinLnBrk="0" hangingPunct="1">
        <a:defRPr sz="1700" kern="1200">
          <a:solidFill>
            <a:schemeClr val="tx1"/>
          </a:solidFill>
          <a:latin typeface="+mn-lt"/>
          <a:ea typeface="+mn-ea"/>
          <a:cs typeface="+mn-cs"/>
        </a:defRPr>
      </a:lvl7pPr>
      <a:lvl8pPr marL="3024546" algn="l" defTabSz="432078" rtl="0" eaLnBrk="1" latinLnBrk="0" hangingPunct="1">
        <a:defRPr sz="1700" kern="1200">
          <a:solidFill>
            <a:schemeClr val="tx1"/>
          </a:solidFill>
          <a:latin typeface="+mn-lt"/>
          <a:ea typeface="+mn-ea"/>
          <a:cs typeface="+mn-cs"/>
        </a:defRPr>
      </a:lvl8pPr>
      <a:lvl9pPr marL="3456625" algn="l" defTabSz="43207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2894" y="1307838"/>
            <a:ext cx="8441050" cy="3877985"/>
          </a:xfrm>
          <a:prstGeom prst="rect">
            <a:avLst/>
          </a:prstGeom>
          <a:noFill/>
        </p:spPr>
        <p:txBody>
          <a:bodyPr wrap="square" rtlCol="0">
            <a:spAutoFit/>
          </a:bodyPr>
          <a:lstStyle/>
          <a:p>
            <a:r>
              <a:rPr lang="en-US" sz="4800" dirty="0">
                <a:solidFill>
                  <a:schemeClr val="bg1"/>
                </a:solidFill>
                <a:latin typeface="Arial" panose="020B0604020202020204" pitchFamily="34" charset="0"/>
                <a:cs typeface="Arial" panose="020B0604020202020204" pitchFamily="34" charset="0"/>
              </a:rPr>
              <a:t>Electronic cigarettes for smoking cessation</a:t>
            </a:r>
          </a:p>
          <a:p>
            <a:endParaRPr lang="en-US" sz="1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Results from the most recent Cochrane update</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Jamie Hartmann-Boyce*, Hayden McRobbie, Nicola Lindson, Chris Bullen, Rachna Begh, Annika Theodoulou, Caitlin Notley, Nancy A Rigotti, Tari Turner, Ailsa Butler, Peter Hajek</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*Centre for Evidence-Based Medicine and Cochrane Tobacco Addiction Group, Nuffield Department of Primary Care Health Sciences, University of Oxford. Jamie.hartmann-boyce@phc.ox.ac.uk</a:t>
            </a:r>
          </a:p>
          <a:p>
            <a:endParaRPr lang="en-US" sz="1400" dirty="0">
              <a:solidFill>
                <a:schemeClr val="bg1"/>
              </a:solidFill>
              <a:latin typeface="Arial" panose="020B0604020202020204" pitchFamily="34" charset="0"/>
              <a:cs typeface="Arial" panose="020B0604020202020204" pitchFamily="34" charset="0"/>
            </a:endParaRPr>
          </a:p>
          <a:p>
            <a:r>
              <a:rPr lang="en-US" sz="1400" dirty="0" smtClean="0">
                <a:solidFill>
                  <a:schemeClr val="bg1"/>
                </a:solidFill>
                <a:latin typeface="Arial" panose="020B0604020202020204" pitchFamily="34" charset="0"/>
                <a:cs typeface="Arial" panose="020B0604020202020204" pitchFamily="34" charset="0"/>
              </a:rPr>
              <a:t>Sept 2021</a:t>
            </a:r>
            <a:endParaRPr lang="en-US" sz="1400" dirty="0">
              <a:solidFill>
                <a:schemeClr val="bg1"/>
              </a:solidFill>
              <a:latin typeface="Arial" panose="020B0604020202020204" pitchFamily="34" charset="0"/>
              <a:cs typeface="Arial" panose="020B0604020202020204" pitchFamily="34" charset="0"/>
            </a:endParaRPr>
          </a:p>
        </p:txBody>
      </p:sp>
      <p:pic>
        <p:nvPicPr>
          <p:cNvPr id="4" name="Picture 3" descr="S:\Nicola\cochrane new brand logos &amp; templates\tobacco addiction logo\Digital - RGB logo\Landscape\Cochrane_Tobacco_CYAN_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466" y="101679"/>
            <a:ext cx="2411906" cy="567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95598" y="5184160"/>
            <a:ext cx="1959249" cy="99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847993" y="5184163"/>
            <a:ext cx="1953491" cy="9964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0104" y="5286897"/>
            <a:ext cx="1716962" cy="798025"/>
          </a:xfrm>
          <a:prstGeom prst="rect">
            <a:avLst/>
          </a:prstGeom>
        </p:spPr>
      </p:pic>
    </p:spTree>
    <p:extLst>
      <p:ext uri="{BB962C8B-B14F-4D97-AF65-F5344CB8AC3E}">
        <p14:creationId xmlns:p14="http://schemas.microsoft.com/office/powerpoint/2010/main" val="117611951"/>
      </p:ext>
    </p:extLst>
  </p:cSld>
  <p:clrMapOvr>
    <a:masterClrMapping/>
  </p:clrMapOvr>
  <mc:AlternateContent xmlns:mc="http://schemas.openxmlformats.org/markup-compatibility/2006" xmlns:p14="http://schemas.microsoft.com/office/powerpoint/2010/main">
    <mc:Choice Requires="p14">
      <p:transition spd="slow" p14:dur="2000" advTm="17660"/>
    </mc:Choice>
    <mc:Fallback xmlns="">
      <p:transition spd="slow" advTm="1766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781" y="1245620"/>
            <a:ext cx="7661663" cy="598266"/>
          </a:xfrm>
        </p:spPr>
        <p:txBody>
          <a:bodyPr/>
          <a:lstStyle/>
          <a:p>
            <a:r>
              <a:rPr lang="en-GB" dirty="0" smtClean="0"/>
              <a:t>Inclusion criteria: participants</a:t>
            </a:r>
            <a:endParaRPr lang="en-GB" dirty="0"/>
          </a:p>
        </p:txBody>
      </p:sp>
      <p:sp>
        <p:nvSpPr>
          <p:cNvPr id="3" name="Content Placeholder 2"/>
          <p:cNvSpPr>
            <a:spLocks noGrp="1"/>
          </p:cNvSpPr>
          <p:nvPr>
            <p:ph idx="1"/>
          </p:nvPr>
        </p:nvSpPr>
        <p:spPr>
          <a:xfrm>
            <a:off x="1857781" y="2150907"/>
            <a:ext cx="7661662" cy="3696020"/>
          </a:xfrm>
        </p:spPr>
        <p:txBody>
          <a:bodyPr/>
          <a:lstStyle/>
          <a:p>
            <a:r>
              <a:rPr lang="en-GB" dirty="0" smtClean="0"/>
              <a:t>People defined as current smokers at enrolment into study, motivated or unmotivated to quit</a:t>
            </a:r>
          </a:p>
        </p:txBody>
      </p:sp>
      <p:pic>
        <p:nvPicPr>
          <p:cNvPr id="1026" name="Picture 2" descr="Image result for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808" y="3852008"/>
            <a:ext cx="4345272" cy="2164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383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comparisons</a:t>
            </a:r>
            <a:endParaRPr lang="en-GB" dirty="0"/>
          </a:p>
        </p:txBody>
      </p:sp>
      <p:sp>
        <p:nvSpPr>
          <p:cNvPr id="3" name="Content Placeholder 2"/>
          <p:cNvSpPr>
            <a:spLocks noGrp="1"/>
          </p:cNvSpPr>
          <p:nvPr>
            <p:ph idx="1"/>
          </p:nvPr>
        </p:nvSpPr>
        <p:spPr>
          <a:xfrm>
            <a:off x="1857783" y="2150907"/>
            <a:ext cx="7265423" cy="3696020"/>
          </a:xfrm>
        </p:spPr>
        <p:txBody>
          <a:bodyPr/>
          <a:lstStyle/>
          <a:p>
            <a:r>
              <a:rPr lang="en-GB" dirty="0" smtClean="0"/>
              <a:t>Nicotine e-cigarette versus NRT</a:t>
            </a:r>
          </a:p>
          <a:p>
            <a:r>
              <a:rPr lang="en-GB" dirty="0" smtClean="0"/>
              <a:t>Nicotine e-cigarette versus behavioural support only/no-support</a:t>
            </a:r>
          </a:p>
          <a:p>
            <a:r>
              <a:rPr lang="en-GB" dirty="0" smtClean="0"/>
              <a:t>Nicotine e-cigarette versus non-nicotine e-cigarette</a:t>
            </a:r>
            <a:endParaRPr lang="en-GB" dirty="0"/>
          </a:p>
        </p:txBody>
      </p:sp>
    </p:spTree>
    <p:extLst>
      <p:ext uri="{BB962C8B-B14F-4D97-AF65-F5344CB8AC3E}">
        <p14:creationId xmlns:p14="http://schemas.microsoft.com/office/powerpoint/2010/main" val="1447739199"/>
      </p:ext>
    </p:extLst>
  </p:cSld>
  <p:clrMapOvr>
    <a:masterClrMapping/>
  </p:clrMapOvr>
  <mc:AlternateContent xmlns:mc="http://schemas.openxmlformats.org/markup-compatibility/2006" xmlns:p14="http://schemas.microsoft.com/office/powerpoint/2010/main">
    <mc:Choice Requires="p14">
      <p:transition spd="slow" p14:dur="2000" advTm="38768"/>
    </mc:Choice>
    <mc:Fallback xmlns="">
      <p:transition spd="slow" advTm="3876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2084" y="1786887"/>
            <a:ext cx="8486561" cy="395763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643856" y="927160"/>
            <a:ext cx="5783188" cy="598266"/>
          </a:xfrm>
        </p:spPr>
        <p:txBody>
          <a:bodyPr/>
          <a:lstStyle/>
          <a:p>
            <a:r>
              <a:rPr lang="en-GB" dirty="0" smtClean="0"/>
              <a:t>Outcomes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1698051"/>
              </p:ext>
            </p:extLst>
          </p:nvPr>
        </p:nvGraphicFramePr>
        <p:xfrm>
          <a:off x="822761" y="1864125"/>
          <a:ext cx="8224838" cy="3803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1543843" y="5782194"/>
            <a:ext cx="5783188" cy="598266"/>
          </a:xfrm>
          <a:prstGeom prst="rect">
            <a:avLst/>
          </a:prstGeom>
        </p:spPr>
        <p:txBody>
          <a:bodyPr/>
          <a:lstStyle>
            <a:lvl1pPr algn="l" defTabSz="432100" rtl="0" eaLnBrk="1" latinLnBrk="0" hangingPunct="1">
              <a:spcBef>
                <a:spcPct val="0"/>
              </a:spcBef>
              <a:buNone/>
              <a:defRPr sz="4200" kern="1200">
                <a:solidFill>
                  <a:schemeClr val="tx1"/>
                </a:solidFill>
                <a:latin typeface="Arial" panose="020B0604020202020204" pitchFamily="34" charset="0"/>
                <a:ea typeface="+mj-ea"/>
                <a:cs typeface="Arial" panose="020B0604020202020204" pitchFamily="34" charset="0"/>
              </a:defRPr>
            </a:lvl1pPr>
          </a:lstStyle>
          <a:p>
            <a:r>
              <a:rPr lang="en-GB" sz="2000" dirty="0"/>
              <a:t>*primary outcome</a:t>
            </a:r>
          </a:p>
        </p:txBody>
      </p:sp>
      <p:grpSp>
        <p:nvGrpSpPr>
          <p:cNvPr id="14" name="Group 13"/>
          <p:cNvGrpSpPr/>
          <p:nvPr/>
        </p:nvGrpSpPr>
        <p:grpSpPr>
          <a:xfrm>
            <a:off x="9423576" y="1548274"/>
            <a:ext cx="2011001" cy="4119011"/>
            <a:chOff x="9423576" y="1548274"/>
            <a:chExt cx="2011001" cy="4119011"/>
          </a:xfrm>
        </p:grpSpPr>
        <p:grpSp>
          <p:nvGrpSpPr>
            <p:cNvPr id="3" name="Group 2"/>
            <p:cNvGrpSpPr/>
            <p:nvPr/>
          </p:nvGrpSpPr>
          <p:grpSpPr>
            <a:xfrm>
              <a:off x="9423576" y="1912210"/>
              <a:ext cx="1859423" cy="3755075"/>
              <a:chOff x="4832914" y="1364137"/>
              <a:chExt cx="1859423" cy="3755075"/>
            </a:xfrm>
          </p:grpSpPr>
          <p:grpSp>
            <p:nvGrpSpPr>
              <p:cNvPr id="7" name="Group 6"/>
              <p:cNvGrpSpPr/>
              <p:nvPr/>
            </p:nvGrpSpPr>
            <p:grpSpPr>
              <a:xfrm>
                <a:off x="4832914" y="1364137"/>
                <a:ext cx="1859423" cy="584599"/>
                <a:chOff x="6362321" y="24042"/>
                <a:chExt cx="1859423" cy="584599"/>
              </a:xfrm>
            </p:grpSpPr>
            <p:sp>
              <p:nvSpPr>
                <p:cNvPr id="11" name="Rectangle 10"/>
                <p:cNvSpPr/>
                <p:nvPr/>
              </p:nvSpPr>
              <p:spPr>
                <a:xfrm>
                  <a:off x="6362321" y="24042"/>
                  <a:ext cx="1859423" cy="584599"/>
                </a:xfrm>
                <a:prstGeom prst="rect">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2" name="TextBox 11"/>
                <p:cNvSpPr txBox="1"/>
                <p:nvPr/>
              </p:nvSpPr>
              <p:spPr>
                <a:xfrm>
                  <a:off x="6362321" y="24042"/>
                  <a:ext cx="1859423" cy="584599"/>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Product use</a:t>
                  </a:r>
                  <a:endParaRPr lang="en-GB" sz="1600" kern="1200" dirty="0"/>
                </a:p>
              </p:txBody>
            </p:sp>
          </p:grpSp>
          <p:grpSp>
            <p:nvGrpSpPr>
              <p:cNvPr id="8" name="Group 7"/>
              <p:cNvGrpSpPr/>
              <p:nvPr/>
            </p:nvGrpSpPr>
            <p:grpSpPr>
              <a:xfrm>
                <a:off x="4832914" y="1948737"/>
                <a:ext cx="1859423" cy="3170475"/>
                <a:chOff x="6362321" y="608642"/>
                <a:chExt cx="1859423" cy="3170475"/>
              </a:xfrm>
            </p:grpSpPr>
            <p:sp>
              <p:nvSpPr>
                <p:cNvPr id="9" name="Rectangle 8"/>
                <p:cNvSpPr/>
                <p:nvPr/>
              </p:nvSpPr>
              <p:spPr>
                <a:xfrm>
                  <a:off x="6362321" y="608642"/>
                  <a:ext cx="1859423" cy="3170475"/>
                </a:xfrm>
                <a:prstGeom prst="rect">
                  <a:avLst/>
                </a:prstGeom>
              </p:spPr>
              <p:style>
                <a:lnRef idx="2">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0">
                  <a:schemeClr val="accent2">
                    <a:tint val="40000"/>
                    <a:alpha val="90000"/>
                    <a:hueOff val="5025821"/>
                    <a:satOff val="-4378"/>
                    <a:lumOff val="-6"/>
                    <a:alphaOff val="0"/>
                  </a:schemeClr>
                </a:effectRef>
                <a:fontRef idx="minor">
                  <a:schemeClr val="dk1">
                    <a:hueOff val="0"/>
                    <a:satOff val="0"/>
                    <a:lumOff val="0"/>
                    <a:alphaOff val="0"/>
                  </a:schemeClr>
                </a:fontRef>
              </p:style>
            </p:sp>
            <p:sp>
              <p:nvSpPr>
                <p:cNvPr id="10" name="TextBox 9"/>
                <p:cNvSpPr txBox="1"/>
                <p:nvPr/>
              </p:nvSpPr>
              <p:spPr>
                <a:xfrm>
                  <a:off x="6362321" y="608642"/>
                  <a:ext cx="1859423" cy="3170475"/>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6 months or longer</a:t>
                  </a:r>
                  <a:endParaRPr lang="en-GB" sz="1600" kern="1200" dirty="0"/>
                </a:p>
                <a:p>
                  <a:pPr marL="171450" lvl="1" indent="-171450" algn="l" defTabSz="711200">
                    <a:lnSpc>
                      <a:spcPct val="90000"/>
                    </a:lnSpc>
                    <a:spcBef>
                      <a:spcPct val="0"/>
                    </a:spcBef>
                    <a:spcAft>
                      <a:spcPct val="15000"/>
                    </a:spcAft>
                    <a:buChar char="••"/>
                  </a:pPr>
                  <a:r>
                    <a:rPr lang="en-GB" sz="1600" kern="1200" dirty="0" smtClean="0"/>
                    <a:t>Proportion of participants still using assigned study product (EC or medication) at longest follow-up</a:t>
                  </a:r>
                </a:p>
                <a:p>
                  <a:pPr marL="171450" lvl="1" indent="-171450" algn="l" defTabSz="711200">
                    <a:lnSpc>
                      <a:spcPct val="90000"/>
                    </a:lnSpc>
                    <a:spcBef>
                      <a:spcPct val="0"/>
                    </a:spcBef>
                    <a:spcAft>
                      <a:spcPct val="15000"/>
                    </a:spcAft>
                    <a:buChar char="••"/>
                  </a:pPr>
                  <a:r>
                    <a:rPr lang="en-GB" sz="1600" dirty="0" smtClean="0"/>
                    <a:t>Added as part of LSR process at request from multiple policymakers</a:t>
                  </a:r>
                  <a:endParaRPr lang="en-GB" sz="1600" kern="1200" dirty="0"/>
                </a:p>
              </p:txBody>
            </p:sp>
          </p:grpSp>
        </p:grpSp>
        <p:sp>
          <p:nvSpPr>
            <p:cNvPr id="13" name="Title 1"/>
            <p:cNvSpPr txBox="1">
              <a:spLocks/>
            </p:cNvSpPr>
            <p:nvPr/>
          </p:nvSpPr>
          <p:spPr>
            <a:xfrm>
              <a:off x="9460900" y="1548274"/>
              <a:ext cx="1973677" cy="598266"/>
            </a:xfrm>
            <a:prstGeom prst="rect">
              <a:avLst/>
            </a:prstGeom>
          </p:spPr>
          <p:txBody>
            <a:bodyPr/>
            <a:lstStyle>
              <a:lvl1pPr algn="l" defTabSz="432100" rtl="0" eaLnBrk="1" latinLnBrk="0" hangingPunct="1">
                <a:spcBef>
                  <a:spcPct val="0"/>
                </a:spcBef>
                <a:buNone/>
                <a:defRPr sz="4200" kern="1200">
                  <a:solidFill>
                    <a:schemeClr val="tx1"/>
                  </a:solidFill>
                  <a:latin typeface="Arial" panose="020B0604020202020204" pitchFamily="34" charset="0"/>
                  <a:ea typeface="+mj-ea"/>
                  <a:cs typeface="Arial" panose="020B0604020202020204" pitchFamily="34" charset="0"/>
                </a:defRPr>
              </a:lvl1pPr>
            </a:lstStyle>
            <a:p>
              <a:r>
                <a:rPr lang="en-GB" sz="2000" i="1" dirty="0" smtClean="0"/>
                <a:t>new </a:t>
              </a:r>
              <a:r>
                <a:rPr lang="en-GB" sz="2000" i="1" dirty="0"/>
                <a:t>outcome</a:t>
              </a:r>
            </a:p>
          </p:txBody>
        </p:sp>
      </p:grpSp>
    </p:spTree>
    <p:extLst>
      <p:ext uri="{BB962C8B-B14F-4D97-AF65-F5344CB8AC3E}">
        <p14:creationId xmlns:p14="http://schemas.microsoft.com/office/powerpoint/2010/main" val="4256568915"/>
      </p:ext>
    </p:extLst>
  </p:cSld>
  <p:clrMapOvr>
    <a:masterClrMapping/>
  </p:clrMapOvr>
  <mc:AlternateContent xmlns:mc="http://schemas.openxmlformats.org/markup-compatibility/2006" xmlns:p14="http://schemas.microsoft.com/office/powerpoint/2010/main">
    <mc:Choice Requires="p14">
      <p:transition spd="slow" p14:dur="2000" advTm="59791"/>
    </mc:Choice>
    <mc:Fallback xmlns="">
      <p:transition spd="slow" advTm="597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626" y="1107309"/>
            <a:ext cx="5783188" cy="598266"/>
          </a:xfrm>
        </p:spPr>
        <p:txBody>
          <a:bodyPr/>
          <a:lstStyle/>
          <a:p>
            <a:r>
              <a:rPr lang="en-GB" dirty="0" smtClean="0"/>
              <a:t>Searches</a:t>
            </a:r>
            <a:endParaRPr lang="en-GB" dirty="0"/>
          </a:p>
        </p:txBody>
      </p:sp>
      <p:sp>
        <p:nvSpPr>
          <p:cNvPr id="3" name="Content Placeholder 2"/>
          <p:cNvSpPr>
            <a:spLocks noGrp="1"/>
          </p:cNvSpPr>
          <p:nvPr>
            <p:ph idx="1"/>
          </p:nvPr>
        </p:nvSpPr>
        <p:spPr>
          <a:xfrm>
            <a:off x="4823220" y="1843887"/>
            <a:ext cx="4724612" cy="3696020"/>
          </a:xfrm>
        </p:spPr>
        <p:txBody>
          <a:bodyPr/>
          <a:lstStyle/>
          <a:p>
            <a:r>
              <a:rPr lang="en-GB" sz="2800" dirty="0"/>
              <a:t>7 electronic databases searched to </a:t>
            </a:r>
            <a:r>
              <a:rPr lang="en-GB" sz="2800" dirty="0" smtClean="0"/>
              <a:t>May 2021</a:t>
            </a:r>
          </a:p>
          <a:p>
            <a:r>
              <a:rPr lang="en-GB" sz="2800" dirty="0" smtClean="0"/>
              <a:t>SRNT 2021 abstracts searched</a:t>
            </a:r>
            <a:endParaRPr lang="en-GB" sz="2800" dirty="0"/>
          </a:p>
          <a:p>
            <a:r>
              <a:rPr lang="en-GB" sz="2800" dirty="0"/>
              <a:t>Researchers contacted</a:t>
            </a:r>
          </a:p>
          <a:p>
            <a:r>
              <a:rPr lang="en-GB" sz="2800" dirty="0"/>
              <a:t>Trial registries &amp; conference abstracts for ongoing studies</a:t>
            </a:r>
          </a:p>
        </p:txBody>
      </p:sp>
      <p:pic>
        <p:nvPicPr>
          <p:cNvPr id="2050" name="Picture 2" descr="Image result for 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711" y="1998289"/>
            <a:ext cx="295275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39099"/>
      </p:ext>
    </p:extLst>
  </p:cSld>
  <p:clrMapOvr>
    <a:masterClrMapping/>
  </p:clrMapOvr>
  <mc:AlternateContent xmlns:mc="http://schemas.openxmlformats.org/markup-compatibility/2006" xmlns:p14="http://schemas.microsoft.com/office/powerpoint/2010/main">
    <mc:Choice Requires="p14">
      <p:transition spd="slow" p14:dur="2000" advTm="15251"/>
    </mc:Choice>
    <mc:Fallback xmlns="">
      <p:transition spd="slow" advTm="1525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Numerical analyses</a:t>
            </a:r>
            <a:endParaRPr lang="en-GB" dirty="0"/>
          </a:p>
        </p:txBody>
      </p:sp>
      <p:sp>
        <p:nvSpPr>
          <p:cNvPr id="3" name="Content Placeholder 2"/>
          <p:cNvSpPr>
            <a:spLocks noGrp="1"/>
          </p:cNvSpPr>
          <p:nvPr>
            <p:ph idx="1"/>
          </p:nvPr>
        </p:nvSpPr>
        <p:spPr>
          <a:xfrm>
            <a:off x="1857781" y="2150907"/>
            <a:ext cx="7598163" cy="3696020"/>
          </a:xfrm>
        </p:spPr>
        <p:txBody>
          <a:bodyPr/>
          <a:lstStyle/>
          <a:p>
            <a:r>
              <a:rPr lang="en-GB" dirty="0" smtClean="0"/>
              <a:t>Pooled data where appropriate following standard Cochrane methods</a:t>
            </a:r>
          </a:p>
          <a:p>
            <a:r>
              <a:rPr lang="en-GB" dirty="0" smtClean="0"/>
              <a:t>Meta-analyses using fixed-effect Mantel-</a:t>
            </a:r>
            <a:r>
              <a:rPr lang="en-GB" dirty="0" err="1" smtClean="0"/>
              <a:t>Haenszel</a:t>
            </a:r>
            <a:r>
              <a:rPr lang="en-GB" dirty="0" smtClean="0"/>
              <a:t> model to calculate risk ratio (RR) with 95% confidence interval for each study</a:t>
            </a:r>
            <a:endParaRPr lang="en-GB" dirty="0"/>
          </a:p>
        </p:txBody>
      </p:sp>
      <p:grpSp>
        <p:nvGrpSpPr>
          <p:cNvPr id="13" name="Group 12"/>
          <p:cNvGrpSpPr/>
          <p:nvPr/>
        </p:nvGrpSpPr>
        <p:grpSpPr>
          <a:xfrm>
            <a:off x="1781580" y="3149601"/>
            <a:ext cx="8153400" cy="2697327"/>
            <a:chOff x="339336" y="3149600"/>
            <a:chExt cx="8153400" cy="2697327"/>
          </a:xfrm>
        </p:grpSpPr>
        <p:sp>
          <p:nvSpPr>
            <p:cNvPr id="4" name="Rectangle 3"/>
            <p:cNvSpPr/>
            <p:nvPr/>
          </p:nvSpPr>
          <p:spPr>
            <a:xfrm>
              <a:off x="415536" y="3149600"/>
              <a:ext cx="8077200" cy="2697327"/>
            </a:xfrm>
            <a:prstGeom prst="rec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dirty="0"/>
            </a:p>
          </p:txBody>
        </p:sp>
        <p:sp>
          <p:nvSpPr>
            <p:cNvPr id="5" name="TextBox 4"/>
            <p:cNvSpPr txBox="1"/>
            <p:nvPr/>
          </p:nvSpPr>
          <p:spPr>
            <a:xfrm>
              <a:off x="339336" y="3378199"/>
              <a:ext cx="1623008" cy="461665"/>
            </a:xfrm>
            <a:prstGeom prst="rect">
              <a:avLst/>
            </a:prstGeom>
            <a:noFill/>
          </p:spPr>
          <p:txBody>
            <a:bodyPr wrap="none" rtlCol="0">
              <a:spAutoFit/>
            </a:bodyPr>
            <a:lstStyle/>
            <a:p>
              <a:r>
                <a:rPr lang="en-GB" sz="2400" dirty="0"/>
                <a:t>Risk ratio = </a:t>
              </a:r>
            </a:p>
          </p:txBody>
        </p:sp>
        <p:sp>
          <p:nvSpPr>
            <p:cNvPr id="6" name="TextBox 5"/>
            <p:cNvSpPr txBox="1"/>
            <p:nvPr/>
          </p:nvSpPr>
          <p:spPr>
            <a:xfrm>
              <a:off x="1871889" y="3284834"/>
              <a:ext cx="6141810" cy="338554"/>
            </a:xfrm>
            <a:prstGeom prst="rect">
              <a:avLst/>
            </a:prstGeom>
            <a:noFill/>
          </p:spPr>
          <p:txBody>
            <a:bodyPr wrap="none" rtlCol="0">
              <a:spAutoFit/>
            </a:bodyPr>
            <a:lstStyle/>
            <a:p>
              <a:r>
                <a:rPr lang="en-GB" sz="1600" dirty="0"/>
                <a:t># of people quit in intervention group/# of people in intervention group</a:t>
              </a:r>
            </a:p>
          </p:txBody>
        </p:sp>
        <p:sp>
          <p:nvSpPr>
            <p:cNvPr id="7" name="TextBox 6"/>
            <p:cNvSpPr txBox="1"/>
            <p:nvPr/>
          </p:nvSpPr>
          <p:spPr>
            <a:xfrm>
              <a:off x="2114744" y="3687173"/>
              <a:ext cx="5227906" cy="338554"/>
            </a:xfrm>
            <a:prstGeom prst="rect">
              <a:avLst/>
            </a:prstGeom>
            <a:noFill/>
          </p:spPr>
          <p:txBody>
            <a:bodyPr wrap="none" rtlCol="0">
              <a:spAutoFit/>
            </a:bodyPr>
            <a:lstStyle/>
            <a:p>
              <a:r>
                <a:rPr lang="en-GB" sz="1600" dirty="0"/>
                <a:t># of people quit in control group/# of people in control group</a:t>
              </a:r>
            </a:p>
          </p:txBody>
        </p:sp>
        <p:cxnSp>
          <p:nvCxnSpPr>
            <p:cNvPr id="9" name="Straight Connector 8"/>
            <p:cNvCxnSpPr/>
            <p:nvPr/>
          </p:nvCxnSpPr>
          <p:spPr>
            <a:xfrm>
              <a:off x="1860744" y="3623388"/>
              <a:ext cx="615295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48777" y="4267430"/>
              <a:ext cx="6315703" cy="1200329"/>
            </a:xfrm>
            <a:prstGeom prst="rect">
              <a:avLst/>
            </a:prstGeom>
            <a:noFill/>
          </p:spPr>
          <p:txBody>
            <a:bodyPr wrap="none" rtlCol="0">
              <a:spAutoFit/>
            </a:bodyPr>
            <a:lstStyle/>
            <a:p>
              <a:r>
                <a:rPr lang="en-GB" sz="2400" dirty="0"/>
                <a:t>Risk ratio   = 1 if no difference</a:t>
              </a:r>
            </a:p>
            <a:p>
              <a:r>
                <a:rPr lang="en-GB" sz="2400" dirty="0"/>
                <a:t>			 &lt; 1 if more people quit in control</a:t>
              </a:r>
            </a:p>
            <a:p>
              <a:r>
                <a:rPr lang="en-GB" sz="2400" dirty="0"/>
                <a:t>                    &gt; 1 if more people quit in intervention</a:t>
              </a:r>
            </a:p>
          </p:txBody>
        </p:sp>
      </p:grpSp>
    </p:spTree>
    <p:extLst>
      <p:ext uri="{BB962C8B-B14F-4D97-AF65-F5344CB8AC3E}">
        <p14:creationId xmlns:p14="http://schemas.microsoft.com/office/powerpoint/2010/main" val="345478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meta-analysis</a:t>
            </a:r>
            <a:endParaRPr lang="en-GB" dirty="0"/>
          </a:p>
        </p:txBody>
      </p:sp>
      <p:pic>
        <p:nvPicPr>
          <p:cNvPr id="4" name="Picture 3"/>
          <p:cNvPicPr>
            <a:picLocks noChangeAspect="1"/>
          </p:cNvPicPr>
          <p:nvPr/>
        </p:nvPicPr>
        <p:blipFill>
          <a:blip r:embed="rId2"/>
          <a:stretch>
            <a:fillRect/>
          </a:stretch>
        </p:blipFill>
        <p:spPr>
          <a:xfrm>
            <a:off x="554253" y="2488959"/>
            <a:ext cx="10026987" cy="2368791"/>
          </a:xfrm>
          <a:prstGeom prst="rect">
            <a:avLst/>
          </a:prstGeom>
        </p:spPr>
      </p:pic>
      <p:sp>
        <p:nvSpPr>
          <p:cNvPr id="6" name="Rectangle 5"/>
          <p:cNvSpPr/>
          <p:nvPr/>
        </p:nvSpPr>
        <p:spPr>
          <a:xfrm>
            <a:off x="2274570" y="4000500"/>
            <a:ext cx="2136558" cy="285750"/>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3775710" y="4197306"/>
            <a:ext cx="842010" cy="285750"/>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1" name="Group 10"/>
          <p:cNvGrpSpPr/>
          <p:nvPr/>
        </p:nvGrpSpPr>
        <p:grpSpPr>
          <a:xfrm>
            <a:off x="6583680" y="4286250"/>
            <a:ext cx="4160520" cy="1822363"/>
            <a:chOff x="6583680" y="4286250"/>
            <a:chExt cx="4160520" cy="1822363"/>
          </a:xfrm>
        </p:grpSpPr>
        <p:sp>
          <p:nvSpPr>
            <p:cNvPr id="5" name="Rectangle 4"/>
            <p:cNvSpPr/>
            <p:nvPr/>
          </p:nvSpPr>
          <p:spPr>
            <a:xfrm>
              <a:off x="6583680" y="5502823"/>
              <a:ext cx="4160520" cy="6057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Line of no effect</a:t>
              </a:r>
              <a:endParaRPr lang="en-GB" sz="3600" dirty="0"/>
            </a:p>
          </p:txBody>
        </p:sp>
        <p:cxnSp>
          <p:nvCxnSpPr>
            <p:cNvPr id="10" name="Straight Arrow Connector 9"/>
            <p:cNvCxnSpPr>
              <a:stCxn id="5" idx="0"/>
            </p:cNvCxnSpPr>
            <p:nvPr/>
          </p:nvCxnSpPr>
          <p:spPr>
            <a:xfrm flipV="1">
              <a:off x="8663940" y="4286250"/>
              <a:ext cx="0" cy="121657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4733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9863" y="1131374"/>
            <a:ext cx="8644467" cy="723964"/>
          </a:xfrm>
          <a:prstGeom prst="rect">
            <a:avLst/>
          </a:prstGeom>
          <a:gradFill>
            <a:gsLst>
              <a:gs pos="0">
                <a:schemeClr val="bg1"/>
              </a:gs>
              <a:gs pos="100000">
                <a:srgbClr val="00006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7" dirty="0"/>
              <a:t> GRADE is based on 5 domains…</a:t>
            </a:r>
          </a:p>
        </p:txBody>
      </p:sp>
      <p:sp>
        <p:nvSpPr>
          <p:cNvPr id="6" name="Rounded Rectangle 5"/>
          <p:cNvSpPr/>
          <p:nvPr/>
        </p:nvSpPr>
        <p:spPr>
          <a:xfrm>
            <a:off x="1746245" y="1948266"/>
            <a:ext cx="2314524" cy="612667"/>
          </a:xfrm>
          <a:prstGeom prst="roundRect">
            <a:avLst/>
          </a:prstGeom>
          <a:solidFill>
            <a:srgbClr val="00AA9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Risk of bias</a:t>
            </a:r>
          </a:p>
        </p:txBody>
      </p:sp>
      <p:sp>
        <p:nvSpPr>
          <p:cNvPr id="7" name="Rounded Rectangle 6"/>
          <p:cNvSpPr/>
          <p:nvPr/>
        </p:nvSpPr>
        <p:spPr>
          <a:xfrm>
            <a:off x="1746245" y="2697081"/>
            <a:ext cx="2314524" cy="680742"/>
          </a:xfrm>
          <a:prstGeom prst="round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Inconsistency</a:t>
            </a:r>
          </a:p>
        </p:txBody>
      </p:sp>
      <p:sp>
        <p:nvSpPr>
          <p:cNvPr id="8" name="Rounded Rectangle 7"/>
          <p:cNvSpPr/>
          <p:nvPr/>
        </p:nvSpPr>
        <p:spPr>
          <a:xfrm>
            <a:off x="1746245" y="3501035"/>
            <a:ext cx="2314524" cy="680742"/>
          </a:xfrm>
          <a:prstGeom prst="round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Indirectness</a:t>
            </a:r>
          </a:p>
        </p:txBody>
      </p:sp>
      <p:sp>
        <p:nvSpPr>
          <p:cNvPr id="9" name="Rounded Rectangle 8"/>
          <p:cNvSpPr/>
          <p:nvPr/>
        </p:nvSpPr>
        <p:spPr>
          <a:xfrm>
            <a:off x="1746245" y="4325851"/>
            <a:ext cx="2314524" cy="680742"/>
          </a:xfrm>
          <a:prstGeom prst="round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Imprecision</a:t>
            </a:r>
          </a:p>
        </p:txBody>
      </p:sp>
      <p:sp>
        <p:nvSpPr>
          <p:cNvPr id="10" name="Rounded Rectangle 9"/>
          <p:cNvSpPr/>
          <p:nvPr/>
        </p:nvSpPr>
        <p:spPr>
          <a:xfrm>
            <a:off x="1762016" y="5150668"/>
            <a:ext cx="2314524" cy="680742"/>
          </a:xfrm>
          <a:prstGeom prst="roundRect">
            <a:avLst/>
          </a:prstGeom>
          <a:solidFill>
            <a:srgbClr val="005A7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Publication bias</a:t>
            </a:r>
          </a:p>
        </p:txBody>
      </p:sp>
      <p:sp>
        <p:nvSpPr>
          <p:cNvPr id="11" name="Rounded Rectangle 10"/>
          <p:cNvSpPr/>
          <p:nvPr/>
        </p:nvSpPr>
        <p:spPr>
          <a:xfrm>
            <a:off x="4401140" y="1984625"/>
            <a:ext cx="4356751" cy="2197152"/>
          </a:xfrm>
          <a:prstGeom prst="roundRect">
            <a:avLst/>
          </a:prstGeom>
          <a:solidFill>
            <a:srgbClr val="00AA9E">
              <a:alpha val="7098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The degree to which review authors have judged each included study to be at risk of bias</a:t>
            </a:r>
          </a:p>
        </p:txBody>
      </p:sp>
    </p:spTree>
    <p:extLst>
      <p:ext uri="{BB962C8B-B14F-4D97-AF65-F5344CB8AC3E}">
        <p14:creationId xmlns:p14="http://schemas.microsoft.com/office/powerpoint/2010/main" val="31181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9863" y="1131374"/>
            <a:ext cx="8644467" cy="723964"/>
          </a:xfrm>
          <a:prstGeom prst="rect">
            <a:avLst/>
          </a:prstGeom>
          <a:gradFill>
            <a:gsLst>
              <a:gs pos="0">
                <a:schemeClr val="bg1"/>
              </a:gs>
              <a:gs pos="100000">
                <a:srgbClr val="00006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7" dirty="0"/>
              <a:t> GRADE is based on 5 domains…</a:t>
            </a:r>
          </a:p>
        </p:txBody>
      </p:sp>
      <p:sp>
        <p:nvSpPr>
          <p:cNvPr id="6" name="Rounded Rectangle 5"/>
          <p:cNvSpPr/>
          <p:nvPr/>
        </p:nvSpPr>
        <p:spPr>
          <a:xfrm>
            <a:off x="1746245" y="1948266"/>
            <a:ext cx="2314524" cy="612667"/>
          </a:xfrm>
          <a:prstGeom prst="roundRect">
            <a:avLst/>
          </a:prstGeom>
          <a:solidFill>
            <a:srgbClr val="00AA9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Risk of bias</a:t>
            </a:r>
          </a:p>
        </p:txBody>
      </p:sp>
      <p:sp>
        <p:nvSpPr>
          <p:cNvPr id="7" name="Rounded Rectangle 6"/>
          <p:cNvSpPr/>
          <p:nvPr/>
        </p:nvSpPr>
        <p:spPr>
          <a:xfrm>
            <a:off x="1746245" y="2697081"/>
            <a:ext cx="2314524" cy="680742"/>
          </a:xfrm>
          <a:prstGeom prst="round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Inconsistency</a:t>
            </a:r>
          </a:p>
        </p:txBody>
      </p:sp>
      <p:sp>
        <p:nvSpPr>
          <p:cNvPr id="8" name="Rounded Rectangle 7"/>
          <p:cNvSpPr/>
          <p:nvPr/>
        </p:nvSpPr>
        <p:spPr>
          <a:xfrm>
            <a:off x="1746245" y="3501035"/>
            <a:ext cx="2314524" cy="680742"/>
          </a:xfrm>
          <a:prstGeom prst="round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Indirectness</a:t>
            </a:r>
          </a:p>
        </p:txBody>
      </p:sp>
      <p:sp>
        <p:nvSpPr>
          <p:cNvPr id="9" name="Rounded Rectangle 8"/>
          <p:cNvSpPr/>
          <p:nvPr/>
        </p:nvSpPr>
        <p:spPr>
          <a:xfrm>
            <a:off x="1746245" y="4325851"/>
            <a:ext cx="2314524" cy="680742"/>
          </a:xfrm>
          <a:prstGeom prst="round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Imprecision</a:t>
            </a:r>
          </a:p>
        </p:txBody>
      </p:sp>
      <p:sp>
        <p:nvSpPr>
          <p:cNvPr id="10" name="Rounded Rectangle 9"/>
          <p:cNvSpPr/>
          <p:nvPr/>
        </p:nvSpPr>
        <p:spPr>
          <a:xfrm>
            <a:off x="1762016" y="5150668"/>
            <a:ext cx="2314524" cy="680742"/>
          </a:xfrm>
          <a:prstGeom prst="roundRect">
            <a:avLst/>
          </a:prstGeom>
          <a:solidFill>
            <a:srgbClr val="005A7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Publication bias</a:t>
            </a:r>
          </a:p>
        </p:txBody>
      </p:sp>
      <p:sp>
        <p:nvSpPr>
          <p:cNvPr id="12" name="Rounded Rectangle 11"/>
          <p:cNvSpPr/>
          <p:nvPr/>
        </p:nvSpPr>
        <p:spPr>
          <a:xfrm>
            <a:off x="4401140" y="2160412"/>
            <a:ext cx="4969419" cy="2846181"/>
          </a:xfrm>
          <a:prstGeom prst="roundRect">
            <a:avLst/>
          </a:prstGeom>
          <a:solidFill>
            <a:srgbClr val="0070C0">
              <a:alpha val="69804"/>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Unexplained differences between the results of individual studies (heterogeneity). This can lead to uncertainty about the underlying effect.</a:t>
            </a:r>
          </a:p>
        </p:txBody>
      </p:sp>
    </p:spTree>
    <p:extLst>
      <p:ext uri="{BB962C8B-B14F-4D97-AF65-F5344CB8AC3E}">
        <p14:creationId xmlns:p14="http://schemas.microsoft.com/office/powerpoint/2010/main" val="1614486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9863" y="1131374"/>
            <a:ext cx="8644467" cy="723964"/>
          </a:xfrm>
          <a:prstGeom prst="rect">
            <a:avLst/>
          </a:prstGeom>
          <a:gradFill>
            <a:gsLst>
              <a:gs pos="0">
                <a:schemeClr val="bg1"/>
              </a:gs>
              <a:gs pos="100000">
                <a:srgbClr val="00006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7" dirty="0"/>
              <a:t> GRADE is based on 5 domains…</a:t>
            </a:r>
          </a:p>
        </p:txBody>
      </p:sp>
      <p:sp>
        <p:nvSpPr>
          <p:cNvPr id="6" name="Rounded Rectangle 5"/>
          <p:cNvSpPr/>
          <p:nvPr/>
        </p:nvSpPr>
        <p:spPr>
          <a:xfrm>
            <a:off x="1746245" y="1948266"/>
            <a:ext cx="2314524" cy="612667"/>
          </a:xfrm>
          <a:prstGeom prst="roundRect">
            <a:avLst/>
          </a:prstGeom>
          <a:solidFill>
            <a:srgbClr val="00AA9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Risk of bias</a:t>
            </a:r>
          </a:p>
        </p:txBody>
      </p:sp>
      <p:sp>
        <p:nvSpPr>
          <p:cNvPr id="7" name="Rounded Rectangle 6"/>
          <p:cNvSpPr/>
          <p:nvPr/>
        </p:nvSpPr>
        <p:spPr>
          <a:xfrm>
            <a:off x="1746245" y="2697081"/>
            <a:ext cx="2314524" cy="680742"/>
          </a:xfrm>
          <a:prstGeom prst="round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Inconsistency</a:t>
            </a:r>
          </a:p>
        </p:txBody>
      </p:sp>
      <p:sp>
        <p:nvSpPr>
          <p:cNvPr id="8" name="Rounded Rectangle 7"/>
          <p:cNvSpPr/>
          <p:nvPr/>
        </p:nvSpPr>
        <p:spPr>
          <a:xfrm>
            <a:off x="1746245" y="3501035"/>
            <a:ext cx="2314524" cy="680742"/>
          </a:xfrm>
          <a:prstGeom prst="round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Indirectness</a:t>
            </a:r>
          </a:p>
        </p:txBody>
      </p:sp>
      <p:sp>
        <p:nvSpPr>
          <p:cNvPr id="9" name="Rounded Rectangle 8"/>
          <p:cNvSpPr/>
          <p:nvPr/>
        </p:nvSpPr>
        <p:spPr>
          <a:xfrm>
            <a:off x="1746245" y="4325851"/>
            <a:ext cx="2314524" cy="680742"/>
          </a:xfrm>
          <a:prstGeom prst="round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Imprecision</a:t>
            </a:r>
          </a:p>
        </p:txBody>
      </p:sp>
      <p:sp>
        <p:nvSpPr>
          <p:cNvPr id="10" name="Rounded Rectangle 9"/>
          <p:cNvSpPr/>
          <p:nvPr/>
        </p:nvSpPr>
        <p:spPr>
          <a:xfrm>
            <a:off x="1762016" y="5150668"/>
            <a:ext cx="2314524" cy="680742"/>
          </a:xfrm>
          <a:prstGeom prst="roundRect">
            <a:avLst/>
          </a:prstGeom>
          <a:solidFill>
            <a:srgbClr val="005A7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Publication bias</a:t>
            </a:r>
          </a:p>
        </p:txBody>
      </p:sp>
      <p:sp>
        <p:nvSpPr>
          <p:cNvPr id="13" name="Rounded Rectangle 12"/>
          <p:cNvSpPr/>
          <p:nvPr/>
        </p:nvSpPr>
        <p:spPr>
          <a:xfrm>
            <a:off x="4401140" y="2354341"/>
            <a:ext cx="5241716" cy="3269931"/>
          </a:xfrm>
          <a:prstGeom prst="roundRect">
            <a:avLst/>
          </a:prstGeom>
          <a:solidFill>
            <a:srgbClr val="7030A0">
              <a:alpha val="69804"/>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269" dirty="0"/>
              <a:t>Results can be downgraded because of indirectness if:</a:t>
            </a:r>
          </a:p>
          <a:p>
            <a:pPr marL="432237" indent="-432237">
              <a:buAutoNum type="arabicPeriod"/>
            </a:pPr>
            <a:r>
              <a:rPr lang="en-GB" sz="2269" dirty="0"/>
              <a:t>Head to head comparisons are not available</a:t>
            </a:r>
          </a:p>
          <a:p>
            <a:pPr marL="432237" indent="-432237">
              <a:buAutoNum type="arabicPeriod"/>
            </a:pPr>
            <a:r>
              <a:rPr lang="en-GB" sz="2269" dirty="0"/>
              <a:t>The population, intervention, comparator or outcome is different from the question the review is trying to address</a:t>
            </a:r>
          </a:p>
        </p:txBody>
      </p:sp>
    </p:spTree>
    <p:extLst>
      <p:ext uri="{BB962C8B-B14F-4D97-AF65-F5344CB8AC3E}">
        <p14:creationId xmlns:p14="http://schemas.microsoft.com/office/powerpoint/2010/main" val="3549863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9863" y="1131374"/>
            <a:ext cx="8644467" cy="723964"/>
          </a:xfrm>
          <a:prstGeom prst="rect">
            <a:avLst/>
          </a:prstGeom>
          <a:gradFill>
            <a:gsLst>
              <a:gs pos="0">
                <a:schemeClr val="bg1"/>
              </a:gs>
              <a:gs pos="100000">
                <a:srgbClr val="00006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7" dirty="0"/>
              <a:t> GRADE is based on 5 domains…</a:t>
            </a:r>
          </a:p>
        </p:txBody>
      </p:sp>
      <p:sp>
        <p:nvSpPr>
          <p:cNvPr id="6" name="Rounded Rectangle 5"/>
          <p:cNvSpPr/>
          <p:nvPr/>
        </p:nvSpPr>
        <p:spPr>
          <a:xfrm>
            <a:off x="1746245" y="1948266"/>
            <a:ext cx="2314524" cy="612667"/>
          </a:xfrm>
          <a:prstGeom prst="roundRect">
            <a:avLst/>
          </a:prstGeom>
          <a:solidFill>
            <a:srgbClr val="00AA9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Risk of bias</a:t>
            </a:r>
          </a:p>
        </p:txBody>
      </p:sp>
      <p:sp>
        <p:nvSpPr>
          <p:cNvPr id="7" name="Rounded Rectangle 6"/>
          <p:cNvSpPr/>
          <p:nvPr/>
        </p:nvSpPr>
        <p:spPr>
          <a:xfrm>
            <a:off x="1746245" y="2697081"/>
            <a:ext cx="2314524" cy="680742"/>
          </a:xfrm>
          <a:prstGeom prst="round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Inconsistency</a:t>
            </a:r>
          </a:p>
        </p:txBody>
      </p:sp>
      <p:sp>
        <p:nvSpPr>
          <p:cNvPr id="8" name="Rounded Rectangle 7"/>
          <p:cNvSpPr/>
          <p:nvPr/>
        </p:nvSpPr>
        <p:spPr>
          <a:xfrm>
            <a:off x="1746245" y="3501035"/>
            <a:ext cx="2314524" cy="680742"/>
          </a:xfrm>
          <a:prstGeom prst="round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Indirectness</a:t>
            </a:r>
          </a:p>
        </p:txBody>
      </p:sp>
      <p:sp>
        <p:nvSpPr>
          <p:cNvPr id="9" name="Rounded Rectangle 8"/>
          <p:cNvSpPr/>
          <p:nvPr/>
        </p:nvSpPr>
        <p:spPr>
          <a:xfrm>
            <a:off x="1746245" y="4325851"/>
            <a:ext cx="2314524" cy="680742"/>
          </a:xfrm>
          <a:prstGeom prst="round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Imprecision</a:t>
            </a:r>
          </a:p>
        </p:txBody>
      </p:sp>
      <p:sp>
        <p:nvSpPr>
          <p:cNvPr id="10" name="Rounded Rectangle 9"/>
          <p:cNvSpPr/>
          <p:nvPr/>
        </p:nvSpPr>
        <p:spPr>
          <a:xfrm>
            <a:off x="1762016" y="5150668"/>
            <a:ext cx="2314524" cy="680742"/>
          </a:xfrm>
          <a:prstGeom prst="roundRect">
            <a:avLst/>
          </a:prstGeom>
          <a:solidFill>
            <a:srgbClr val="005A7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Publication bias</a:t>
            </a:r>
          </a:p>
        </p:txBody>
      </p:sp>
      <p:sp>
        <p:nvSpPr>
          <p:cNvPr id="14" name="Rounded Rectangle 13"/>
          <p:cNvSpPr/>
          <p:nvPr/>
        </p:nvSpPr>
        <p:spPr>
          <a:xfrm>
            <a:off x="4383825" y="2492859"/>
            <a:ext cx="5240887" cy="2541070"/>
          </a:xfrm>
          <a:prstGeom prst="roundRect">
            <a:avLst/>
          </a:prstGeom>
          <a:solidFill>
            <a:srgbClr val="00B050">
              <a:alpha val="81961"/>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Results are considered imprecise if:</a:t>
            </a:r>
          </a:p>
          <a:p>
            <a:pPr marL="432237" indent="-432237" algn="ctr">
              <a:buAutoNum type="arabicPeriod"/>
            </a:pPr>
            <a:r>
              <a:rPr lang="en-GB" sz="2269" dirty="0"/>
              <a:t>The total number of events is small (usually less than 300)</a:t>
            </a:r>
          </a:p>
          <a:p>
            <a:pPr marL="432237" indent="-432237" algn="ctr">
              <a:buAutoNum type="arabicPeriod"/>
            </a:pPr>
            <a:r>
              <a:rPr lang="en-GB" sz="2269" dirty="0"/>
              <a:t>The confidence intervals are wide</a:t>
            </a:r>
          </a:p>
        </p:txBody>
      </p:sp>
    </p:spTree>
    <p:extLst>
      <p:ext uri="{BB962C8B-B14F-4D97-AF65-F5344CB8AC3E}">
        <p14:creationId xmlns:p14="http://schemas.microsoft.com/office/powerpoint/2010/main" val="2038807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5829" y="1269428"/>
            <a:ext cx="5743658" cy="738664"/>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Acknowledgements and funding</a:t>
            </a:r>
          </a:p>
          <a:p>
            <a:endParaRPr lang="en-US" sz="14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270988" y="2150931"/>
            <a:ext cx="8413340" cy="2746906"/>
          </a:xfrm>
          <a:prstGeom prst="rect">
            <a:avLst/>
          </a:prstGeom>
          <a:noFill/>
        </p:spPr>
        <p:txBody>
          <a:bodyPr wrap="square" rtlCol="0">
            <a:spAutoFit/>
          </a:bodyPr>
          <a:lstStyle/>
          <a:p>
            <a:pPr>
              <a:spcAft>
                <a:spcPts val="1500"/>
              </a:spcAft>
            </a:pPr>
            <a:r>
              <a:rPr lang="en-GB" dirty="0" smtClean="0"/>
              <a:t>The work presented today has been supported by Cancer Research UK and the National Institute for Health Research (NIHR). </a:t>
            </a:r>
          </a:p>
          <a:p>
            <a:pPr>
              <a:spcAft>
                <a:spcPts val="1500"/>
              </a:spcAft>
            </a:pPr>
            <a:r>
              <a:rPr lang="en-GB" dirty="0" smtClean="0"/>
              <a:t>Within the past 3 years, I have received funding from Cancer Research UK, the NIHR, the British Heart Foundation, Cochrane, and the University of Oxford.  </a:t>
            </a:r>
          </a:p>
          <a:p>
            <a:pPr>
              <a:spcAft>
                <a:spcPts val="1500"/>
              </a:spcAft>
            </a:pPr>
            <a:r>
              <a:rPr lang="en-GB" dirty="0" smtClean="0"/>
              <a:t>The </a:t>
            </a:r>
            <a:r>
              <a:rPr lang="en-GB" dirty="0"/>
              <a:t>views and opinions expressed therein are those of </a:t>
            </a:r>
            <a:r>
              <a:rPr lang="en-GB" dirty="0" smtClean="0"/>
              <a:t>myself (and for the paper results, my co-authors) and </a:t>
            </a:r>
            <a:r>
              <a:rPr lang="en-GB" dirty="0"/>
              <a:t>do not necessarily reflect those of the Systematic Reviews Programme, NIHR, National Health Service (NHS) or the Department of Health.</a:t>
            </a:r>
          </a:p>
          <a:p>
            <a:pPr>
              <a:spcAft>
                <a:spcPts val="1500"/>
              </a:spcAft>
            </a:pPr>
            <a:r>
              <a:rPr lang="en-GB" sz="1600" b="1" dirty="0" smtClean="0">
                <a:latin typeface="Arial" panose="020B0604020202020204" pitchFamily="34" charset="0"/>
                <a:cs typeface="Arial" panose="020B0604020202020204" pitchFamily="34" charset="0"/>
              </a:rPr>
              <a:t>I have never received industry funding and have no </a:t>
            </a:r>
            <a:r>
              <a:rPr lang="en-GB" sz="1600" b="1" dirty="0">
                <a:latin typeface="Arial" panose="020B0604020202020204" pitchFamily="34" charset="0"/>
                <a:cs typeface="Arial" panose="020B0604020202020204" pitchFamily="34" charset="0"/>
              </a:rPr>
              <a:t>conflicts of interest to declare.</a:t>
            </a:r>
            <a:endParaRPr lang="en-US" sz="1600" b="1" dirty="0">
              <a:latin typeface="Arial" panose="020B0604020202020204" pitchFamily="34" charset="0"/>
              <a:cs typeface="Arial" panose="020B0604020202020204" pitchFamily="34" charset="0"/>
            </a:endParaRPr>
          </a:p>
        </p:txBody>
      </p:sp>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8209" y="5303520"/>
            <a:ext cx="1981901" cy="10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743579" y="5286897"/>
            <a:ext cx="1953491" cy="9964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839" y="5386099"/>
            <a:ext cx="1716962" cy="798025"/>
          </a:xfrm>
          <a:prstGeom prst="rect">
            <a:avLst/>
          </a:prstGeom>
        </p:spPr>
      </p:pic>
    </p:spTree>
    <p:extLst>
      <p:ext uri="{BB962C8B-B14F-4D97-AF65-F5344CB8AC3E}">
        <p14:creationId xmlns:p14="http://schemas.microsoft.com/office/powerpoint/2010/main" val="829975872"/>
      </p:ext>
    </p:extLst>
  </p:cSld>
  <p:clrMapOvr>
    <a:masterClrMapping/>
  </p:clrMapOvr>
  <mc:AlternateContent xmlns:mc="http://schemas.openxmlformats.org/markup-compatibility/2006" xmlns:p14="http://schemas.microsoft.com/office/powerpoint/2010/main">
    <mc:Choice Requires="p14">
      <p:transition spd="slow" p14:dur="2000" advTm="16969"/>
    </mc:Choice>
    <mc:Fallback xmlns="">
      <p:transition spd="slow" advTm="1696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9863" y="1131374"/>
            <a:ext cx="8644467" cy="723964"/>
          </a:xfrm>
          <a:prstGeom prst="rect">
            <a:avLst/>
          </a:prstGeom>
          <a:gradFill>
            <a:gsLst>
              <a:gs pos="0">
                <a:schemeClr val="bg1"/>
              </a:gs>
              <a:gs pos="100000">
                <a:srgbClr val="00006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7" dirty="0"/>
              <a:t> GRADE is based on 5 domains…</a:t>
            </a:r>
          </a:p>
        </p:txBody>
      </p:sp>
      <p:sp>
        <p:nvSpPr>
          <p:cNvPr id="6" name="Rounded Rectangle 5"/>
          <p:cNvSpPr/>
          <p:nvPr/>
        </p:nvSpPr>
        <p:spPr>
          <a:xfrm>
            <a:off x="1746245" y="1948266"/>
            <a:ext cx="2314524" cy="612667"/>
          </a:xfrm>
          <a:prstGeom prst="roundRect">
            <a:avLst/>
          </a:prstGeom>
          <a:solidFill>
            <a:srgbClr val="00AA9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Risk of bias</a:t>
            </a:r>
          </a:p>
        </p:txBody>
      </p:sp>
      <p:sp>
        <p:nvSpPr>
          <p:cNvPr id="7" name="Rounded Rectangle 6"/>
          <p:cNvSpPr/>
          <p:nvPr/>
        </p:nvSpPr>
        <p:spPr>
          <a:xfrm>
            <a:off x="1746245" y="2697081"/>
            <a:ext cx="2314524" cy="680742"/>
          </a:xfrm>
          <a:prstGeom prst="round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Inconsistency</a:t>
            </a:r>
          </a:p>
        </p:txBody>
      </p:sp>
      <p:sp>
        <p:nvSpPr>
          <p:cNvPr id="8" name="Rounded Rectangle 7"/>
          <p:cNvSpPr/>
          <p:nvPr/>
        </p:nvSpPr>
        <p:spPr>
          <a:xfrm>
            <a:off x="1746245" y="3501035"/>
            <a:ext cx="2314524" cy="680742"/>
          </a:xfrm>
          <a:prstGeom prst="round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Indirectness</a:t>
            </a:r>
          </a:p>
        </p:txBody>
      </p:sp>
      <p:sp>
        <p:nvSpPr>
          <p:cNvPr id="9" name="Rounded Rectangle 8"/>
          <p:cNvSpPr/>
          <p:nvPr/>
        </p:nvSpPr>
        <p:spPr>
          <a:xfrm>
            <a:off x="1746245" y="4325851"/>
            <a:ext cx="2314524" cy="680742"/>
          </a:xfrm>
          <a:prstGeom prst="round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Imprecision</a:t>
            </a:r>
          </a:p>
        </p:txBody>
      </p:sp>
      <p:sp>
        <p:nvSpPr>
          <p:cNvPr id="10" name="Rounded Rectangle 9"/>
          <p:cNvSpPr/>
          <p:nvPr/>
        </p:nvSpPr>
        <p:spPr>
          <a:xfrm>
            <a:off x="1762016" y="5150668"/>
            <a:ext cx="2314524" cy="680742"/>
          </a:xfrm>
          <a:prstGeom prst="roundRect">
            <a:avLst/>
          </a:prstGeom>
          <a:solidFill>
            <a:srgbClr val="005A7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Publication bias</a:t>
            </a:r>
          </a:p>
        </p:txBody>
      </p:sp>
      <p:sp>
        <p:nvSpPr>
          <p:cNvPr id="15" name="Rounded Rectangle 14"/>
          <p:cNvSpPr/>
          <p:nvPr/>
        </p:nvSpPr>
        <p:spPr>
          <a:xfrm>
            <a:off x="4333067" y="2148564"/>
            <a:ext cx="5484544" cy="3543783"/>
          </a:xfrm>
          <a:prstGeom prst="roundRect">
            <a:avLst/>
          </a:prstGeom>
          <a:solidFill>
            <a:srgbClr val="004864">
              <a:alpha val="72941"/>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269" dirty="0"/>
              <a:t>A systematic under or overestimate of an effect due to </a:t>
            </a:r>
            <a:r>
              <a:rPr lang="en-GB" sz="2269" b="1" dirty="0"/>
              <a:t>selective publication of studies</a:t>
            </a:r>
            <a:r>
              <a:rPr lang="en-GB" sz="2269" dirty="0"/>
              <a:t>. This can happen when the results of a study are not reported. If, for example, studies that detect an effect are more likely to be published than those with negative results, the meta-analysis will be biased towards positive results. You can look at this with a funnel plot if there are 10 or more studies</a:t>
            </a:r>
          </a:p>
        </p:txBody>
      </p:sp>
    </p:spTree>
    <p:extLst>
      <p:ext uri="{BB962C8B-B14F-4D97-AF65-F5344CB8AC3E}">
        <p14:creationId xmlns:p14="http://schemas.microsoft.com/office/powerpoint/2010/main" val="2031676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543" y="2635881"/>
            <a:ext cx="7713750" cy="598266"/>
          </a:xfrm>
        </p:spPr>
        <p:txBody>
          <a:bodyPr/>
          <a:lstStyle/>
          <a:p>
            <a:r>
              <a:rPr lang="en-GB" dirty="0" smtClean="0"/>
              <a:t>Any questions so far?</a:t>
            </a:r>
            <a:endParaRPr lang="en-GB" dirty="0"/>
          </a:p>
        </p:txBody>
      </p:sp>
    </p:spTree>
    <p:extLst>
      <p:ext uri="{BB962C8B-B14F-4D97-AF65-F5344CB8AC3E}">
        <p14:creationId xmlns:p14="http://schemas.microsoft.com/office/powerpoint/2010/main" val="1347347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September update</a:t>
            </a:r>
            <a:endParaRPr lang="en-GB" dirty="0"/>
          </a:p>
        </p:txBody>
      </p:sp>
      <p:sp>
        <p:nvSpPr>
          <p:cNvPr id="3" name="Content Placeholder 2"/>
          <p:cNvSpPr>
            <a:spLocks noGrp="1"/>
          </p:cNvSpPr>
          <p:nvPr>
            <p:ph idx="1"/>
          </p:nvPr>
        </p:nvSpPr>
        <p:spPr/>
        <p:txBody>
          <a:bodyPr/>
          <a:lstStyle/>
          <a:p>
            <a:r>
              <a:rPr lang="en-GB" dirty="0" smtClean="0"/>
              <a:t>61 included </a:t>
            </a:r>
            <a:r>
              <a:rPr lang="en-GB" smtClean="0"/>
              <a:t>studies (5 </a:t>
            </a:r>
            <a:r>
              <a:rPr lang="en-GB" dirty="0" smtClean="0"/>
              <a:t>new; 34 RCTs)</a:t>
            </a:r>
          </a:p>
          <a:p>
            <a:r>
              <a:rPr lang="en-GB" dirty="0" smtClean="0"/>
              <a:t>&gt;16,000 participants</a:t>
            </a:r>
          </a:p>
          <a:p>
            <a:r>
              <a:rPr lang="en-GB" dirty="0" smtClean="0"/>
              <a:t>7 (all </a:t>
            </a:r>
            <a:r>
              <a:rPr lang="en-GB" dirty="0"/>
              <a:t>contributing to our main comparisons) at low risk of bias overall, 42 at high risk overall (including all non-randomized studies), and the remainder at unclear risk.</a:t>
            </a:r>
          </a:p>
        </p:txBody>
      </p:sp>
    </p:spTree>
    <p:extLst>
      <p:ext uri="{BB962C8B-B14F-4D97-AF65-F5344CB8AC3E}">
        <p14:creationId xmlns:p14="http://schemas.microsoft.com/office/powerpoint/2010/main" val="2013828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884" y="1007844"/>
            <a:ext cx="7718813" cy="598266"/>
          </a:xfrm>
        </p:spPr>
        <p:txBody>
          <a:bodyPr/>
          <a:lstStyle/>
          <a:p>
            <a:r>
              <a:rPr lang="en-GB" sz="4000" dirty="0">
                <a:solidFill>
                  <a:srgbClr val="0070C0"/>
                </a:solidFill>
              </a:rPr>
              <a:t>Nicotine e-cigarette versus NRT: </a:t>
            </a:r>
            <a:r>
              <a:rPr lang="en-GB" sz="4000" dirty="0"/>
              <a:t>Quitting at 6+ months</a:t>
            </a:r>
          </a:p>
        </p:txBody>
      </p:sp>
      <p:pic>
        <p:nvPicPr>
          <p:cNvPr id="7" name="Picture 6"/>
          <p:cNvPicPr>
            <a:picLocks noChangeAspect="1"/>
          </p:cNvPicPr>
          <p:nvPr/>
        </p:nvPicPr>
        <p:blipFill>
          <a:blip r:embed="rId2"/>
          <a:stretch>
            <a:fillRect/>
          </a:stretch>
        </p:blipFill>
        <p:spPr>
          <a:xfrm>
            <a:off x="501654" y="2299178"/>
            <a:ext cx="8986043" cy="4071623"/>
          </a:xfrm>
          <a:prstGeom prst="rect">
            <a:avLst/>
          </a:prstGeom>
        </p:spPr>
      </p:pic>
      <p:sp>
        <p:nvSpPr>
          <p:cNvPr id="5" name="Rectangle 4"/>
          <p:cNvSpPr/>
          <p:nvPr/>
        </p:nvSpPr>
        <p:spPr>
          <a:xfrm>
            <a:off x="9036329" y="2575606"/>
            <a:ext cx="2393671" cy="1938992"/>
          </a:xfrm>
          <a:prstGeom prst="rect">
            <a:avLst/>
          </a:prstGeom>
          <a:solidFill>
            <a:schemeClr val="accent3">
              <a:lumMod val="60000"/>
              <a:lumOff val="40000"/>
            </a:schemeClr>
          </a:solidFill>
        </p:spPr>
        <p:txBody>
          <a:bodyPr wrap="square">
            <a:spAutoFit/>
          </a:bodyPr>
          <a:lstStyle/>
          <a:p>
            <a:pPr>
              <a:defRPr/>
            </a:pPr>
            <a:r>
              <a:rPr lang="en-GB" sz="2000" dirty="0"/>
              <a:t>GRADE certainty of evidence: MODERATE (downgraded one level due to imprecision)</a:t>
            </a:r>
          </a:p>
        </p:txBody>
      </p:sp>
    </p:spTree>
    <p:extLst>
      <p:ext uri="{BB962C8B-B14F-4D97-AF65-F5344CB8AC3E}">
        <p14:creationId xmlns:p14="http://schemas.microsoft.com/office/powerpoint/2010/main" val="892206840"/>
      </p:ext>
    </p:extLst>
  </p:cSld>
  <p:clrMapOvr>
    <a:masterClrMapping/>
  </p:clrMapOvr>
  <mc:AlternateContent xmlns:mc="http://schemas.openxmlformats.org/markup-compatibility/2006" xmlns:p14="http://schemas.microsoft.com/office/powerpoint/2010/main">
    <mc:Choice Requires="p14">
      <p:transition spd="slow" p14:dur="2000" advTm="77698"/>
    </mc:Choice>
    <mc:Fallback xmlns="">
      <p:transition spd="slow" advTm="7769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06" y="1149036"/>
            <a:ext cx="2812447" cy="598266"/>
          </a:xfrm>
        </p:spPr>
        <p:txBody>
          <a:bodyPr/>
          <a:lstStyle/>
          <a:p>
            <a:r>
              <a:rPr lang="en-GB" sz="4000" dirty="0">
                <a:solidFill>
                  <a:srgbClr val="0070C0"/>
                </a:solidFill>
              </a:rPr>
              <a:t>Nicotine e-cigarette versus NRT: </a:t>
            </a:r>
            <a:r>
              <a:rPr lang="en-GB" sz="4000" dirty="0"/>
              <a:t>Adverse events at 1+weeks</a:t>
            </a:r>
          </a:p>
        </p:txBody>
      </p:sp>
      <p:sp>
        <p:nvSpPr>
          <p:cNvPr id="7" name="Rectangle 6"/>
          <p:cNvSpPr/>
          <p:nvPr/>
        </p:nvSpPr>
        <p:spPr>
          <a:xfrm>
            <a:off x="3447753" y="5676357"/>
            <a:ext cx="7909570" cy="707886"/>
          </a:xfrm>
          <a:prstGeom prst="rect">
            <a:avLst/>
          </a:prstGeom>
          <a:solidFill>
            <a:schemeClr val="accent3">
              <a:lumMod val="60000"/>
              <a:lumOff val="40000"/>
            </a:schemeClr>
          </a:solidFill>
        </p:spPr>
        <p:txBody>
          <a:bodyPr wrap="square">
            <a:spAutoFit/>
          </a:bodyPr>
          <a:lstStyle/>
          <a:p>
            <a:pPr>
              <a:defRPr/>
            </a:pPr>
            <a:r>
              <a:rPr lang="en-GB" sz="2000" dirty="0"/>
              <a:t>GRADE certainty of evidence: MODERATE (downgraded one level due to imprecision)</a:t>
            </a:r>
          </a:p>
        </p:txBody>
      </p:sp>
      <p:sp>
        <p:nvSpPr>
          <p:cNvPr id="3" name="AutoShape 2" descr="CD010216-CMP-001.02.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3626916" y="1149036"/>
            <a:ext cx="6626356" cy="4169039"/>
          </a:xfrm>
          <a:prstGeom prst="rect">
            <a:avLst/>
          </a:prstGeom>
        </p:spPr>
      </p:pic>
    </p:spTree>
    <p:extLst>
      <p:ext uri="{BB962C8B-B14F-4D97-AF65-F5344CB8AC3E}">
        <p14:creationId xmlns:p14="http://schemas.microsoft.com/office/powerpoint/2010/main" val="790557666"/>
      </p:ext>
    </p:extLst>
  </p:cSld>
  <p:clrMapOvr>
    <a:masterClrMapping/>
  </p:clrMapOvr>
  <mc:AlternateContent xmlns:mc="http://schemas.openxmlformats.org/markup-compatibility/2006" xmlns:p14="http://schemas.microsoft.com/office/powerpoint/2010/main">
    <mc:Choice Requires="p14">
      <p:transition spd="slow" p14:dur="2000" advTm="30757"/>
    </mc:Choice>
    <mc:Fallback xmlns="">
      <p:transition spd="slow" advTm="3075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21" y="817022"/>
            <a:ext cx="3102921" cy="598266"/>
          </a:xfrm>
        </p:spPr>
        <p:txBody>
          <a:bodyPr/>
          <a:lstStyle/>
          <a:p>
            <a:r>
              <a:rPr lang="en-GB" sz="4000" dirty="0">
                <a:solidFill>
                  <a:srgbClr val="0070C0"/>
                </a:solidFill>
              </a:rPr>
              <a:t>Nicotine e-cigarette versus NRT: </a:t>
            </a:r>
            <a:r>
              <a:rPr lang="en-GB" sz="3600" dirty="0"/>
              <a:t>Serious adverse events at 1+weeks</a:t>
            </a:r>
          </a:p>
        </p:txBody>
      </p:sp>
      <p:sp>
        <p:nvSpPr>
          <p:cNvPr id="5" name="Rectangle 4"/>
          <p:cNvSpPr/>
          <p:nvPr/>
        </p:nvSpPr>
        <p:spPr>
          <a:xfrm>
            <a:off x="217421" y="5171607"/>
            <a:ext cx="3506769" cy="1015663"/>
          </a:xfrm>
          <a:prstGeom prst="rect">
            <a:avLst/>
          </a:prstGeom>
          <a:solidFill>
            <a:srgbClr val="FDEA7B"/>
          </a:solidFill>
        </p:spPr>
        <p:txBody>
          <a:bodyPr wrap="square">
            <a:spAutoFit/>
          </a:bodyPr>
          <a:lstStyle/>
          <a:p>
            <a:pPr>
              <a:defRPr/>
            </a:pPr>
            <a:r>
              <a:rPr lang="en-GB" sz="2000" dirty="0"/>
              <a:t>GRADE certainty of evidence: LOW (downgraded two levels due to imprecision)</a:t>
            </a:r>
          </a:p>
        </p:txBody>
      </p:sp>
      <p:grpSp>
        <p:nvGrpSpPr>
          <p:cNvPr id="9" name="Group 8"/>
          <p:cNvGrpSpPr/>
          <p:nvPr/>
        </p:nvGrpSpPr>
        <p:grpSpPr>
          <a:xfrm>
            <a:off x="4706911" y="817022"/>
            <a:ext cx="6100997" cy="5493837"/>
            <a:chOff x="4706911" y="817022"/>
            <a:chExt cx="6100997" cy="5493837"/>
          </a:xfrm>
        </p:grpSpPr>
        <p:sp>
          <p:nvSpPr>
            <p:cNvPr id="8" name="Rectangle 7"/>
            <p:cNvSpPr/>
            <p:nvPr/>
          </p:nvSpPr>
          <p:spPr>
            <a:xfrm>
              <a:off x="4706911" y="817022"/>
              <a:ext cx="6100997" cy="549383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 name="Group 6"/>
            <p:cNvGrpSpPr/>
            <p:nvPr/>
          </p:nvGrpSpPr>
          <p:grpSpPr>
            <a:xfrm>
              <a:off x="4915817" y="873509"/>
              <a:ext cx="5742189" cy="5313761"/>
              <a:chOff x="4541063" y="834497"/>
              <a:chExt cx="6701559" cy="6472956"/>
            </a:xfrm>
          </p:grpSpPr>
          <p:pic>
            <p:nvPicPr>
              <p:cNvPr id="4" name="Picture 3"/>
              <p:cNvPicPr>
                <a:picLocks noChangeAspect="1"/>
              </p:cNvPicPr>
              <p:nvPr/>
            </p:nvPicPr>
            <p:blipFill>
              <a:blip r:embed="rId2"/>
              <a:stretch>
                <a:fillRect/>
              </a:stretch>
            </p:blipFill>
            <p:spPr>
              <a:xfrm>
                <a:off x="4556054" y="834497"/>
                <a:ext cx="6166344" cy="3497660"/>
              </a:xfrm>
              <a:prstGeom prst="rect">
                <a:avLst/>
              </a:prstGeom>
            </p:spPr>
          </p:pic>
          <p:pic>
            <p:nvPicPr>
              <p:cNvPr id="6" name="Picture 5"/>
              <p:cNvPicPr>
                <a:picLocks noChangeAspect="1"/>
              </p:cNvPicPr>
              <p:nvPr/>
            </p:nvPicPr>
            <p:blipFill>
              <a:blip r:embed="rId3"/>
              <a:stretch>
                <a:fillRect/>
              </a:stretch>
            </p:blipFill>
            <p:spPr>
              <a:xfrm>
                <a:off x="4541063" y="4272197"/>
                <a:ext cx="6701559" cy="3035256"/>
              </a:xfrm>
              <a:prstGeom prst="rect">
                <a:avLst/>
              </a:prstGeom>
            </p:spPr>
          </p:pic>
        </p:grpSp>
      </p:grpSp>
    </p:spTree>
    <p:extLst>
      <p:ext uri="{BB962C8B-B14F-4D97-AF65-F5344CB8AC3E}">
        <p14:creationId xmlns:p14="http://schemas.microsoft.com/office/powerpoint/2010/main" val="3717108516"/>
      </p:ext>
    </p:extLst>
  </p:cSld>
  <p:clrMapOvr>
    <a:masterClrMapping/>
  </p:clrMapOvr>
  <mc:AlternateContent xmlns:mc="http://schemas.openxmlformats.org/markup-compatibility/2006" xmlns:p14="http://schemas.microsoft.com/office/powerpoint/2010/main">
    <mc:Choice Requires="p14">
      <p:transition spd="slow" p14:dur="2000" advTm="33974"/>
    </mc:Choice>
    <mc:Fallback xmlns="">
      <p:transition spd="slow" advTm="3397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884" y="849903"/>
            <a:ext cx="7718813" cy="598266"/>
          </a:xfrm>
        </p:spPr>
        <p:txBody>
          <a:bodyPr/>
          <a:lstStyle/>
          <a:p>
            <a:r>
              <a:rPr lang="en-GB" sz="2800" dirty="0">
                <a:solidFill>
                  <a:schemeClr val="accent4">
                    <a:lumMod val="75000"/>
                  </a:schemeClr>
                </a:solidFill>
              </a:rPr>
              <a:t>Nicotine e-cigarette versus non-nicotine e-cigarette:</a:t>
            </a:r>
            <a:r>
              <a:rPr lang="en-GB" sz="2800" dirty="0">
                <a:solidFill>
                  <a:schemeClr val="accent5">
                    <a:lumMod val="75000"/>
                  </a:schemeClr>
                </a:solidFill>
              </a:rPr>
              <a:t> </a:t>
            </a:r>
            <a:r>
              <a:rPr lang="en-GB" sz="2800" dirty="0"/>
              <a:t>Quitting at 6+ months</a:t>
            </a:r>
          </a:p>
        </p:txBody>
      </p:sp>
      <p:sp>
        <p:nvSpPr>
          <p:cNvPr id="4" name="Rectangle 3"/>
          <p:cNvSpPr/>
          <p:nvPr/>
        </p:nvSpPr>
        <p:spPr>
          <a:xfrm>
            <a:off x="1807839" y="5488281"/>
            <a:ext cx="7909570" cy="707886"/>
          </a:xfrm>
          <a:prstGeom prst="rect">
            <a:avLst/>
          </a:prstGeom>
          <a:solidFill>
            <a:schemeClr val="accent3">
              <a:lumMod val="60000"/>
              <a:lumOff val="40000"/>
            </a:schemeClr>
          </a:solidFill>
        </p:spPr>
        <p:txBody>
          <a:bodyPr wrap="square">
            <a:spAutoFit/>
          </a:bodyPr>
          <a:lstStyle/>
          <a:p>
            <a:pPr>
              <a:defRPr/>
            </a:pPr>
            <a:r>
              <a:rPr lang="en-GB" sz="2000" dirty="0"/>
              <a:t>GRADE certainty of evidence: MODERATE (downgraded one level due to imprecision)</a:t>
            </a:r>
          </a:p>
        </p:txBody>
      </p:sp>
      <p:pic>
        <p:nvPicPr>
          <p:cNvPr id="5" name="Picture 4"/>
          <p:cNvPicPr>
            <a:picLocks noChangeAspect="1"/>
          </p:cNvPicPr>
          <p:nvPr/>
        </p:nvPicPr>
        <p:blipFill>
          <a:blip r:embed="rId2"/>
          <a:stretch>
            <a:fillRect/>
          </a:stretch>
        </p:blipFill>
        <p:spPr>
          <a:xfrm>
            <a:off x="1807839" y="1865312"/>
            <a:ext cx="7312381" cy="3381245"/>
          </a:xfrm>
          <a:prstGeom prst="rect">
            <a:avLst/>
          </a:prstGeom>
        </p:spPr>
      </p:pic>
    </p:spTree>
    <p:extLst>
      <p:ext uri="{BB962C8B-B14F-4D97-AF65-F5344CB8AC3E}">
        <p14:creationId xmlns:p14="http://schemas.microsoft.com/office/powerpoint/2010/main" val="148020012"/>
      </p:ext>
    </p:extLst>
  </p:cSld>
  <p:clrMapOvr>
    <a:masterClrMapping/>
  </p:clrMapOvr>
  <mc:AlternateContent xmlns:mc="http://schemas.openxmlformats.org/markup-compatibility/2006" xmlns:p14="http://schemas.microsoft.com/office/powerpoint/2010/main">
    <mc:Choice Requires="p14">
      <p:transition spd="slow" p14:dur="2000" advTm="27801"/>
    </mc:Choice>
    <mc:Fallback xmlns="">
      <p:transition spd="slow" advTm="2780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1" y="1011489"/>
            <a:ext cx="2113568" cy="598266"/>
          </a:xfrm>
        </p:spPr>
        <p:txBody>
          <a:bodyPr/>
          <a:lstStyle/>
          <a:p>
            <a:r>
              <a:rPr lang="en-GB" sz="2800" dirty="0">
                <a:solidFill>
                  <a:schemeClr val="accent4">
                    <a:lumMod val="75000"/>
                  </a:schemeClr>
                </a:solidFill>
              </a:rPr>
              <a:t>Nicotine e-cigarette versus non-nicotine e-cigarette:</a:t>
            </a:r>
            <a:r>
              <a:rPr lang="en-GB" sz="2800" dirty="0">
                <a:solidFill>
                  <a:schemeClr val="accent5">
                    <a:lumMod val="75000"/>
                  </a:schemeClr>
                </a:solidFill>
              </a:rPr>
              <a:t> </a:t>
            </a:r>
            <a:r>
              <a:rPr lang="en-GB" sz="2800" dirty="0"/>
              <a:t>Adverse events at 1+ weeks</a:t>
            </a:r>
          </a:p>
        </p:txBody>
      </p:sp>
      <p:sp>
        <p:nvSpPr>
          <p:cNvPr id="6" name="Rectangle 5"/>
          <p:cNvSpPr/>
          <p:nvPr/>
        </p:nvSpPr>
        <p:spPr>
          <a:xfrm>
            <a:off x="192222" y="4868759"/>
            <a:ext cx="4005024" cy="1015663"/>
          </a:xfrm>
          <a:prstGeom prst="rect">
            <a:avLst/>
          </a:prstGeom>
          <a:solidFill>
            <a:srgbClr val="FDEA7B"/>
          </a:solidFill>
        </p:spPr>
        <p:txBody>
          <a:bodyPr wrap="square">
            <a:spAutoFit/>
          </a:bodyPr>
          <a:lstStyle/>
          <a:p>
            <a:pPr>
              <a:defRPr/>
            </a:pPr>
            <a:r>
              <a:rPr lang="en-GB" sz="2000" dirty="0"/>
              <a:t>GRADE certainty of evidence: LOW (downgraded two levels due to imprecision)</a:t>
            </a:r>
          </a:p>
        </p:txBody>
      </p:sp>
      <p:pic>
        <p:nvPicPr>
          <p:cNvPr id="3" name="Picture 2"/>
          <p:cNvPicPr>
            <a:picLocks noChangeAspect="1"/>
          </p:cNvPicPr>
          <p:nvPr/>
        </p:nvPicPr>
        <p:blipFill>
          <a:blip r:embed="rId2"/>
          <a:stretch>
            <a:fillRect/>
          </a:stretch>
        </p:blipFill>
        <p:spPr>
          <a:xfrm>
            <a:off x="4317166" y="1195907"/>
            <a:ext cx="7052545" cy="4883387"/>
          </a:xfrm>
          <a:prstGeom prst="rect">
            <a:avLst/>
          </a:prstGeom>
        </p:spPr>
      </p:pic>
    </p:spTree>
    <p:extLst>
      <p:ext uri="{BB962C8B-B14F-4D97-AF65-F5344CB8AC3E}">
        <p14:creationId xmlns:p14="http://schemas.microsoft.com/office/powerpoint/2010/main" val="1987298778"/>
      </p:ext>
    </p:extLst>
  </p:cSld>
  <p:clrMapOvr>
    <a:masterClrMapping/>
  </p:clrMapOvr>
  <mc:AlternateContent xmlns:mc="http://schemas.openxmlformats.org/markup-compatibility/2006" xmlns:p14="http://schemas.microsoft.com/office/powerpoint/2010/main">
    <mc:Choice Requires="p14">
      <p:transition spd="slow" p14:dur="2000" advTm="13913"/>
    </mc:Choice>
    <mc:Fallback xmlns="">
      <p:transition spd="slow" advTm="1391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92" y="1029785"/>
            <a:ext cx="3117909" cy="598266"/>
          </a:xfrm>
        </p:spPr>
        <p:txBody>
          <a:bodyPr/>
          <a:lstStyle/>
          <a:p>
            <a:r>
              <a:rPr lang="en-GB" sz="2800" dirty="0">
                <a:solidFill>
                  <a:schemeClr val="accent4">
                    <a:lumMod val="75000"/>
                  </a:schemeClr>
                </a:solidFill>
              </a:rPr>
              <a:t>Nicotine e-cigarette versus non-nicotine e-cigarette:</a:t>
            </a:r>
            <a:r>
              <a:rPr lang="en-GB" sz="2800" dirty="0">
                <a:solidFill>
                  <a:schemeClr val="accent5">
                    <a:lumMod val="75000"/>
                  </a:schemeClr>
                </a:solidFill>
              </a:rPr>
              <a:t> </a:t>
            </a:r>
            <a:r>
              <a:rPr lang="en-GB" sz="2800" dirty="0"/>
              <a:t>Serious adverse events at 1+weeks</a:t>
            </a:r>
          </a:p>
        </p:txBody>
      </p:sp>
      <p:sp>
        <p:nvSpPr>
          <p:cNvPr id="6" name="Rectangle 5"/>
          <p:cNvSpPr/>
          <p:nvPr/>
        </p:nvSpPr>
        <p:spPr>
          <a:xfrm>
            <a:off x="321392" y="4027148"/>
            <a:ext cx="1828801" cy="1938992"/>
          </a:xfrm>
          <a:prstGeom prst="rect">
            <a:avLst/>
          </a:prstGeom>
          <a:solidFill>
            <a:srgbClr val="FDEA7B"/>
          </a:solidFill>
        </p:spPr>
        <p:txBody>
          <a:bodyPr wrap="square">
            <a:spAutoFit/>
          </a:bodyPr>
          <a:lstStyle/>
          <a:p>
            <a:pPr>
              <a:defRPr/>
            </a:pPr>
            <a:r>
              <a:rPr lang="en-GB" sz="2000" dirty="0"/>
              <a:t>GRADE certainty of evidence: LOW (downgraded two levels due to imprecision)</a:t>
            </a:r>
          </a:p>
        </p:txBody>
      </p:sp>
      <p:pic>
        <p:nvPicPr>
          <p:cNvPr id="4" name="Picture 3"/>
          <p:cNvPicPr>
            <a:picLocks noChangeAspect="1"/>
          </p:cNvPicPr>
          <p:nvPr/>
        </p:nvPicPr>
        <p:blipFill>
          <a:blip r:embed="rId2"/>
          <a:stretch>
            <a:fillRect/>
          </a:stretch>
        </p:blipFill>
        <p:spPr>
          <a:xfrm>
            <a:off x="3977155" y="1029785"/>
            <a:ext cx="6029325" cy="5114925"/>
          </a:xfrm>
          <a:prstGeom prst="rect">
            <a:avLst/>
          </a:prstGeom>
        </p:spPr>
      </p:pic>
    </p:spTree>
    <p:extLst>
      <p:ext uri="{BB962C8B-B14F-4D97-AF65-F5344CB8AC3E}">
        <p14:creationId xmlns:p14="http://schemas.microsoft.com/office/powerpoint/2010/main" val="2946887859"/>
      </p:ext>
    </p:extLst>
  </p:cSld>
  <p:clrMapOvr>
    <a:masterClrMapping/>
  </p:clrMapOvr>
  <mc:AlternateContent xmlns:mc="http://schemas.openxmlformats.org/markup-compatibility/2006" xmlns:p14="http://schemas.microsoft.com/office/powerpoint/2010/main">
    <mc:Choice Requires="p14">
      <p:transition spd="slow" p14:dur="2000" advTm="31036"/>
    </mc:Choice>
    <mc:Fallback xmlns="">
      <p:transition spd="slow" advTm="31036"/>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884" y="849903"/>
            <a:ext cx="7718813" cy="598266"/>
          </a:xfrm>
        </p:spPr>
        <p:txBody>
          <a:bodyPr/>
          <a:lstStyle/>
          <a:p>
            <a:r>
              <a:rPr lang="en-GB" sz="2800" dirty="0">
                <a:solidFill>
                  <a:schemeClr val="accent5">
                    <a:lumMod val="75000"/>
                  </a:schemeClr>
                </a:solidFill>
              </a:rPr>
              <a:t>Nicotine e-cigarette versus behavioural support only/no support: </a:t>
            </a:r>
            <a:r>
              <a:rPr lang="en-GB" sz="2800" dirty="0"/>
              <a:t>Quitting at 6+ months</a:t>
            </a:r>
          </a:p>
        </p:txBody>
      </p:sp>
      <p:sp>
        <p:nvSpPr>
          <p:cNvPr id="6" name="Rectangle 5"/>
          <p:cNvSpPr/>
          <p:nvPr/>
        </p:nvSpPr>
        <p:spPr>
          <a:xfrm>
            <a:off x="1768884" y="5159212"/>
            <a:ext cx="7718813" cy="707886"/>
          </a:xfrm>
          <a:prstGeom prst="rect">
            <a:avLst/>
          </a:prstGeom>
          <a:solidFill>
            <a:schemeClr val="accent6">
              <a:lumMod val="75000"/>
            </a:schemeClr>
          </a:solidFill>
        </p:spPr>
        <p:txBody>
          <a:bodyPr wrap="square">
            <a:spAutoFit/>
          </a:bodyPr>
          <a:lstStyle/>
          <a:p>
            <a:pPr>
              <a:defRPr/>
            </a:pPr>
            <a:r>
              <a:rPr lang="en-GB" sz="2000" dirty="0"/>
              <a:t>GRADE certainty of evidence: VERY LOW (downgraded two levels due to risk of bias; one level due to imprecision)</a:t>
            </a:r>
          </a:p>
        </p:txBody>
      </p:sp>
      <p:pic>
        <p:nvPicPr>
          <p:cNvPr id="3" name="Picture 2"/>
          <p:cNvPicPr>
            <a:picLocks noChangeAspect="1"/>
          </p:cNvPicPr>
          <p:nvPr/>
        </p:nvPicPr>
        <p:blipFill rotWithShape="1">
          <a:blip r:embed="rId2"/>
          <a:srcRect t="5141"/>
          <a:stretch/>
        </p:blipFill>
        <p:spPr>
          <a:xfrm>
            <a:off x="1363471" y="1828800"/>
            <a:ext cx="8529638" cy="3197062"/>
          </a:xfrm>
          <a:prstGeom prst="rect">
            <a:avLst/>
          </a:prstGeom>
        </p:spPr>
      </p:pic>
    </p:spTree>
    <p:extLst>
      <p:ext uri="{BB962C8B-B14F-4D97-AF65-F5344CB8AC3E}">
        <p14:creationId xmlns:p14="http://schemas.microsoft.com/office/powerpoint/2010/main" val="2185426356"/>
      </p:ext>
    </p:extLst>
  </p:cSld>
  <p:clrMapOvr>
    <a:masterClrMapping/>
  </p:clrMapOvr>
  <mc:AlternateContent xmlns:mc="http://schemas.openxmlformats.org/markup-compatibility/2006" xmlns:p14="http://schemas.microsoft.com/office/powerpoint/2010/main">
    <mc:Choice Requires="p14">
      <p:transition spd="slow" p14:dur="2000" advTm="96308"/>
    </mc:Choice>
    <mc:Fallback xmlns="">
      <p:transition spd="slow" advTm="9630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253" y="946487"/>
            <a:ext cx="7713750" cy="598266"/>
          </a:xfrm>
        </p:spPr>
        <p:txBody>
          <a:bodyPr/>
          <a:lstStyle/>
          <a:p>
            <a:r>
              <a:rPr lang="en-GB" dirty="0" smtClean="0"/>
              <a:t>Our author team</a:t>
            </a:r>
            <a:endParaRPr lang="en-GB" dirty="0"/>
          </a:p>
        </p:txBody>
      </p:sp>
      <p:pic>
        <p:nvPicPr>
          <p:cNvPr id="2052" name="Picture 4" descr="Profile picture of Jamie Hartmann-Boy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67" y="1869564"/>
            <a:ext cx="1724594" cy="17245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ofile picture of Hayden McRobb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096" y="1872126"/>
            <a:ext cx="1713900" cy="17139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rofile picture of Nicola Lind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031" y="1875134"/>
            <a:ext cx="1719024" cy="17190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rofile picture of Chris Bull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7495" y="1872126"/>
            <a:ext cx="1686464" cy="168646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cebm.ox.ac.uk/about-us/team/rachna-begh-1/responsive_image?ratio=image&amp;scale=w7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6025" y="1863995"/>
            <a:ext cx="1693992" cy="168646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www.cebm.ox.ac.uk/about-us/team/annika-theodoulou/responsive_image?ratio=image&amp;scale=w7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467" y="3698277"/>
            <a:ext cx="1721598" cy="172159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rofile picture of Caitlin Notl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5600" y="3698277"/>
            <a:ext cx="1713900" cy="1713901"/>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Profile picture of Nancy Rigott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1031" y="3713043"/>
            <a:ext cx="1706832" cy="170683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Profile picture of Tari Turn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48466" y="3713523"/>
            <a:ext cx="1698655" cy="169865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Profile picture of Ailsa Butl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86025" y="3698277"/>
            <a:ext cx="1706832" cy="1706833"/>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Profile picture of Tom Fanshaw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21084" y="1875134"/>
            <a:ext cx="1675325" cy="1675325"/>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Profile picture of Peter Haje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31761" y="3698277"/>
            <a:ext cx="1721599" cy="172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948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884" y="849903"/>
            <a:ext cx="7718813" cy="598266"/>
          </a:xfrm>
        </p:spPr>
        <p:txBody>
          <a:bodyPr/>
          <a:lstStyle/>
          <a:p>
            <a:r>
              <a:rPr lang="en-GB" sz="2800" dirty="0">
                <a:solidFill>
                  <a:schemeClr val="accent5">
                    <a:lumMod val="75000"/>
                  </a:schemeClr>
                </a:solidFill>
              </a:rPr>
              <a:t>Nicotine e-cigarette versus behavioural support only/no support: </a:t>
            </a:r>
            <a:r>
              <a:rPr lang="en-GB" sz="2800" dirty="0"/>
              <a:t>Adverse events at 1+weeks</a:t>
            </a:r>
          </a:p>
        </p:txBody>
      </p:sp>
      <p:pic>
        <p:nvPicPr>
          <p:cNvPr id="8" name="Picture 7"/>
          <p:cNvPicPr>
            <a:picLocks noChangeAspect="1"/>
          </p:cNvPicPr>
          <p:nvPr/>
        </p:nvPicPr>
        <p:blipFill>
          <a:blip r:embed="rId2"/>
          <a:stretch>
            <a:fillRect/>
          </a:stretch>
        </p:blipFill>
        <p:spPr>
          <a:xfrm>
            <a:off x="1768884" y="1796906"/>
            <a:ext cx="7023411" cy="4523253"/>
          </a:xfrm>
          <a:prstGeom prst="rect">
            <a:avLst/>
          </a:prstGeom>
        </p:spPr>
      </p:pic>
      <p:sp>
        <p:nvSpPr>
          <p:cNvPr id="7" name="Rectangle 6"/>
          <p:cNvSpPr/>
          <p:nvPr/>
        </p:nvSpPr>
        <p:spPr>
          <a:xfrm>
            <a:off x="7666590" y="2163125"/>
            <a:ext cx="2254639" cy="1631216"/>
          </a:xfrm>
          <a:prstGeom prst="rect">
            <a:avLst/>
          </a:prstGeom>
          <a:solidFill>
            <a:schemeClr val="accent6">
              <a:lumMod val="75000"/>
            </a:schemeClr>
          </a:solidFill>
        </p:spPr>
        <p:txBody>
          <a:bodyPr wrap="square">
            <a:spAutoFit/>
          </a:bodyPr>
          <a:lstStyle/>
          <a:p>
            <a:pPr>
              <a:defRPr/>
            </a:pPr>
            <a:r>
              <a:rPr lang="en-GB" sz="2000" dirty="0"/>
              <a:t>GRADE certainty of evidence: VERY LOW (downgraded due to risk of bias and imprecision)</a:t>
            </a:r>
          </a:p>
        </p:txBody>
      </p:sp>
    </p:spTree>
    <p:extLst>
      <p:ext uri="{BB962C8B-B14F-4D97-AF65-F5344CB8AC3E}">
        <p14:creationId xmlns:p14="http://schemas.microsoft.com/office/powerpoint/2010/main" val="1180990030"/>
      </p:ext>
    </p:extLst>
  </p:cSld>
  <p:clrMapOvr>
    <a:masterClrMapping/>
  </p:clrMapOvr>
  <mc:AlternateContent xmlns:mc="http://schemas.openxmlformats.org/markup-compatibility/2006" xmlns:p14="http://schemas.microsoft.com/office/powerpoint/2010/main">
    <mc:Choice Requires="p14">
      <p:transition spd="slow" p14:dur="2000" advTm="33493"/>
    </mc:Choice>
    <mc:Fallback xmlns="">
      <p:transition spd="slow" advTm="33493"/>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52" y="1055176"/>
            <a:ext cx="2694097" cy="598266"/>
          </a:xfrm>
        </p:spPr>
        <p:txBody>
          <a:bodyPr/>
          <a:lstStyle/>
          <a:p>
            <a:r>
              <a:rPr lang="en-GB" sz="2800" dirty="0">
                <a:solidFill>
                  <a:schemeClr val="accent5">
                    <a:lumMod val="75000"/>
                  </a:schemeClr>
                </a:solidFill>
              </a:rPr>
              <a:t>Nicotine e-cigarette versus behavioural support only/no support: </a:t>
            </a:r>
            <a:r>
              <a:rPr lang="en-GB" sz="2800" dirty="0"/>
              <a:t>Serious adverse events at 1+wks</a:t>
            </a:r>
          </a:p>
        </p:txBody>
      </p:sp>
      <p:pic>
        <p:nvPicPr>
          <p:cNvPr id="3" name="Picture 2"/>
          <p:cNvPicPr>
            <a:picLocks noChangeAspect="1"/>
          </p:cNvPicPr>
          <p:nvPr/>
        </p:nvPicPr>
        <p:blipFill>
          <a:blip r:embed="rId2"/>
          <a:stretch>
            <a:fillRect/>
          </a:stretch>
        </p:blipFill>
        <p:spPr>
          <a:xfrm>
            <a:off x="3332798" y="4441372"/>
            <a:ext cx="5599463" cy="1753068"/>
          </a:xfrm>
          <a:prstGeom prst="rect">
            <a:avLst/>
          </a:prstGeom>
        </p:spPr>
      </p:pic>
      <p:pic>
        <p:nvPicPr>
          <p:cNvPr id="6" name="Picture 5"/>
          <p:cNvPicPr>
            <a:picLocks noChangeAspect="1"/>
          </p:cNvPicPr>
          <p:nvPr/>
        </p:nvPicPr>
        <p:blipFill>
          <a:blip r:embed="rId3"/>
          <a:stretch>
            <a:fillRect/>
          </a:stretch>
        </p:blipFill>
        <p:spPr>
          <a:xfrm>
            <a:off x="3332798" y="102957"/>
            <a:ext cx="5465372" cy="4338415"/>
          </a:xfrm>
          <a:prstGeom prst="rect">
            <a:avLst/>
          </a:prstGeom>
        </p:spPr>
      </p:pic>
      <p:sp>
        <p:nvSpPr>
          <p:cNvPr id="7" name="Rectangle 6"/>
          <p:cNvSpPr/>
          <p:nvPr/>
        </p:nvSpPr>
        <p:spPr>
          <a:xfrm>
            <a:off x="8414862" y="3457110"/>
            <a:ext cx="2860177" cy="1323439"/>
          </a:xfrm>
          <a:prstGeom prst="rect">
            <a:avLst/>
          </a:prstGeom>
          <a:solidFill>
            <a:schemeClr val="accent6">
              <a:lumMod val="75000"/>
            </a:schemeClr>
          </a:solidFill>
        </p:spPr>
        <p:txBody>
          <a:bodyPr wrap="square">
            <a:spAutoFit/>
          </a:bodyPr>
          <a:lstStyle/>
          <a:p>
            <a:pPr>
              <a:defRPr/>
            </a:pPr>
            <a:r>
              <a:rPr lang="en-GB" sz="2000" dirty="0"/>
              <a:t>GRADE certainty of evidence: VERY LOW (downgraded due to risk of bias and imprecision)</a:t>
            </a:r>
          </a:p>
        </p:txBody>
      </p:sp>
    </p:spTree>
    <p:extLst>
      <p:ext uri="{BB962C8B-B14F-4D97-AF65-F5344CB8AC3E}">
        <p14:creationId xmlns:p14="http://schemas.microsoft.com/office/powerpoint/2010/main" val="2677868255"/>
      </p:ext>
    </p:extLst>
  </p:cSld>
  <p:clrMapOvr>
    <a:masterClrMapping/>
  </p:clrMapOvr>
  <mc:AlternateContent xmlns:mc="http://schemas.openxmlformats.org/markup-compatibility/2006" xmlns:p14="http://schemas.microsoft.com/office/powerpoint/2010/main">
    <mc:Choice Requires="p14">
      <p:transition spd="slow" p14:dur="2000" advTm="28043"/>
    </mc:Choice>
    <mc:Fallback xmlns="">
      <p:transition spd="slow" advTm="28043"/>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784" y="946487"/>
            <a:ext cx="7864863" cy="598266"/>
          </a:xfrm>
        </p:spPr>
        <p:txBody>
          <a:bodyPr/>
          <a:lstStyle/>
          <a:p>
            <a:r>
              <a:rPr lang="en-GB" sz="3200" dirty="0"/>
              <a:t>Implications for practice</a:t>
            </a:r>
          </a:p>
        </p:txBody>
      </p:sp>
      <p:sp>
        <p:nvSpPr>
          <p:cNvPr id="3" name="Content Placeholder 2"/>
          <p:cNvSpPr>
            <a:spLocks noGrp="1"/>
          </p:cNvSpPr>
          <p:nvPr>
            <p:ph idx="1"/>
          </p:nvPr>
        </p:nvSpPr>
        <p:spPr>
          <a:xfrm>
            <a:off x="1857783" y="1833408"/>
            <a:ext cx="7781407" cy="1566498"/>
          </a:xfrm>
        </p:spPr>
        <p:txBody>
          <a:bodyPr/>
          <a:lstStyle/>
          <a:p>
            <a:pPr>
              <a:buFont typeface="Wingdings" panose="05000000000000000000" pitchFamily="2" charset="2"/>
              <a:buChar char="Ø"/>
            </a:pPr>
            <a:r>
              <a:rPr lang="en-GB" sz="1600" dirty="0"/>
              <a:t>Evidence suggesting nicotine EC can aid in smoking cessation is consistent across several comparisons. There was moderate certainty evidence, limited by imprecision, that EC with nicotine increased quit rates at six months or longer compared to non-nicotine EC and compared to NRT. There was very low certainty evidence that EC with nicotine increased quit rates compared to behavioural support only or no support.</a:t>
            </a:r>
          </a:p>
        </p:txBody>
      </p:sp>
      <p:sp>
        <p:nvSpPr>
          <p:cNvPr id="4" name="Content Placeholder 2"/>
          <p:cNvSpPr txBox="1">
            <a:spLocks/>
          </p:cNvSpPr>
          <p:nvPr/>
        </p:nvSpPr>
        <p:spPr>
          <a:xfrm>
            <a:off x="1857783" y="3399905"/>
            <a:ext cx="7781407" cy="448888"/>
          </a:xfrm>
          <a:prstGeom prst="rect">
            <a:avLst/>
          </a:prstGeom>
        </p:spPr>
        <p:txBody>
          <a:bodyPr/>
          <a:lstStyle>
            <a:lvl1pPr marL="324075" indent="-324075" algn="l" defTabSz="4321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1pPr>
            <a:lvl2pPr marL="702162" indent="-270062" algn="l" defTabSz="432100"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2pPr>
            <a:lvl3pPr marL="1080249" indent="-216050" algn="l" defTabSz="432100" rtl="0" eaLnBrk="1" latinLnBrk="0" hangingPunct="1">
              <a:spcBef>
                <a:spcPct val="20000"/>
              </a:spcBef>
              <a:buFont typeface="Arial"/>
              <a:buChar char="•"/>
              <a:defRPr sz="2300" kern="1200">
                <a:solidFill>
                  <a:schemeClr val="tx1"/>
                </a:solidFill>
                <a:latin typeface="Arial" panose="020B0604020202020204" pitchFamily="34" charset="0"/>
                <a:ea typeface="+mn-ea"/>
                <a:cs typeface="Arial" panose="020B0604020202020204" pitchFamily="34" charset="0"/>
              </a:defRPr>
            </a:lvl3pPr>
            <a:lvl4pPr marL="1512349" indent="-216050" algn="l" defTabSz="432100"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4pPr>
            <a:lvl5pPr marL="1944449" indent="-216050" algn="l" defTabSz="432100"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a:lstStyle>
          <a:p>
            <a:pPr>
              <a:buFont typeface="Wingdings" panose="05000000000000000000" pitchFamily="2" charset="2"/>
              <a:buChar char="Ø"/>
            </a:pPr>
            <a:r>
              <a:rPr lang="en-GB" sz="1600" dirty="0"/>
              <a:t>The effect of nicotine EC when added to NRT was unclear.</a:t>
            </a:r>
          </a:p>
        </p:txBody>
      </p:sp>
      <p:sp>
        <p:nvSpPr>
          <p:cNvPr id="5" name="Content Placeholder 2"/>
          <p:cNvSpPr txBox="1">
            <a:spLocks/>
          </p:cNvSpPr>
          <p:nvPr/>
        </p:nvSpPr>
        <p:spPr>
          <a:xfrm>
            <a:off x="1857781" y="3848793"/>
            <a:ext cx="7781407" cy="728954"/>
          </a:xfrm>
          <a:prstGeom prst="rect">
            <a:avLst/>
          </a:prstGeom>
        </p:spPr>
        <p:txBody>
          <a:bodyPr/>
          <a:lstStyle>
            <a:lvl1pPr marL="324075" indent="-324075" algn="l" defTabSz="4321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1pPr>
            <a:lvl2pPr marL="702162" indent="-270062" algn="l" defTabSz="432100"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2pPr>
            <a:lvl3pPr marL="1080249" indent="-216050" algn="l" defTabSz="432100" rtl="0" eaLnBrk="1" latinLnBrk="0" hangingPunct="1">
              <a:spcBef>
                <a:spcPct val="20000"/>
              </a:spcBef>
              <a:buFont typeface="Arial"/>
              <a:buChar char="•"/>
              <a:defRPr sz="2300" kern="1200">
                <a:solidFill>
                  <a:schemeClr val="tx1"/>
                </a:solidFill>
                <a:latin typeface="Arial" panose="020B0604020202020204" pitchFamily="34" charset="0"/>
                <a:ea typeface="+mn-ea"/>
                <a:cs typeface="Arial" panose="020B0604020202020204" pitchFamily="34" charset="0"/>
              </a:defRPr>
            </a:lvl3pPr>
            <a:lvl4pPr marL="1512349" indent="-216050" algn="l" defTabSz="432100"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4pPr>
            <a:lvl5pPr marL="1944449" indent="-216050" algn="l" defTabSz="432100"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a:lstStyle>
          <a:p>
            <a:pPr>
              <a:buFont typeface="Wingdings" panose="05000000000000000000" pitchFamily="2" charset="2"/>
              <a:buChar char="Ø"/>
            </a:pPr>
            <a:r>
              <a:rPr lang="en-GB" sz="1600" dirty="0"/>
              <a:t>None of the included studies (short- to mid-term, up to two years) detected serious adverse events considered possibly related to EC use. </a:t>
            </a:r>
          </a:p>
        </p:txBody>
      </p:sp>
      <p:sp>
        <p:nvSpPr>
          <p:cNvPr id="6" name="Content Placeholder 2"/>
          <p:cNvSpPr txBox="1">
            <a:spLocks/>
          </p:cNvSpPr>
          <p:nvPr/>
        </p:nvSpPr>
        <p:spPr>
          <a:xfrm>
            <a:off x="1857780" y="4498031"/>
            <a:ext cx="7781407" cy="1514057"/>
          </a:xfrm>
          <a:prstGeom prst="rect">
            <a:avLst/>
          </a:prstGeom>
        </p:spPr>
        <p:txBody>
          <a:bodyPr/>
          <a:lstStyle>
            <a:lvl1pPr marL="324075" indent="-324075" algn="l" defTabSz="4321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1pPr>
            <a:lvl2pPr marL="702162" indent="-270062" algn="l" defTabSz="432100"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2pPr>
            <a:lvl3pPr marL="1080249" indent="-216050" algn="l" defTabSz="432100" rtl="0" eaLnBrk="1" latinLnBrk="0" hangingPunct="1">
              <a:spcBef>
                <a:spcPct val="20000"/>
              </a:spcBef>
              <a:buFont typeface="Arial"/>
              <a:buChar char="•"/>
              <a:defRPr sz="2300" kern="1200">
                <a:solidFill>
                  <a:schemeClr val="tx1"/>
                </a:solidFill>
                <a:latin typeface="Arial" panose="020B0604020202020204" pitchFamily="34" charset="0"/>
                <a:ea typeface="+mn-ea"/>
                <a:cs typeface="Arial" panose="020B0604020202020204" pitchFamily="34" charset="0"/>
              </a:defRPr>
            </a:lvl3pPr>
            <a:lvl4pPr marL="1512349" indent="-216050" algn="l" defTabSz="432100"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4pPr>
            <a:lvl5pPr marL="1944449" indent="-216050" algn="l" defTabSz="432100"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a:lstStyle>
          <a:p>
            <a:pPr>
              <a:buFont typeface="Wingdings" panose="05000000000000000000" pitchFamily="2" charset="2"/>
              <a:buChar char="Ø"/>
            </a:pPr>
            <a:r>
              <a:rPr lang="en-GB" sz="1600" dirty="0"/>
              <a:t>The most commonly reported adverse effects were throat/mouth irritation, headache, cough, and nausea, which tended to dissipate over time. In some studies, reductions in biomarkers were observed in people who smoked who switched to vaping consistent with reductions seen in smoking cessation.</a:t>
            </a:r>
          </a:p>
        </p:txBody>
      </p:sp>
    </p:spTree>
    <p:custDataLst>
      <p:tags r:id="rId1"/>
    </p:custDataLst>
    <p:extLst>
      <p:ext uri="{BB962C8B-B14F-4D97-AF65-F5344CB8AC3E}">
        <p14:creationId xmlns:p14="http://schemas.microsoft.com/office/powerpoint/2010/main" val="1069347073"/>
      </p:ext>
    </p:extLst>
  </p:cSld>
  <p:clrMapOvr>
    <a:masterClrMapping/>
  </p:clrMapOvr>
  <mc:AlternateContent xmlns:mc="http://schemas.openxmlformats.org/markup-compatibility/2006" xmlns:p14="http://schemas.microsoft.com/office/powerpoint/2010/main">
    <mc:Choice Requires="p14">
      <p:transition spd="slow" p14:dur="2000" advTm="99853"/>
    </mc:Choice>
    <mc:Fallback xmlns="">
      <p:transition spd="slow" advTm="998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784" y="946487"/>
            <a:ext cx="7864863" cy="598266"/>
          </a:xfrm>
        </p:spPr>
        <p:txBody>
          <a:bodyPr/>
          <a:lstStyle/>
          <a:p>
            <a:r>
              <a:rPr lang="en-GB" sz="3200" dirty="0"/>
              <a:t>Implications for research</a:t>
            </a:r>
          </a:p>
        </p:txBody>
      </p:sp>
      <p:sp>
        <p:nvSpPr>
          <p:cNvPr id="3" name="Content Placeholder 2"/>
          <p:cNvSpPr>
            <a:spLocks noGrp="1"/>
          </p:cNvSpPr>
          <p:nvPr>
            <p:ph idx="1"/>
          </p:nvPr>
        </p:nvSpPr>
        <p:spPr>
          <a:xfrm>
            <a:off x="1857780" y="1650527"/>
            <a:ext cx="8068064" cy="3696020"/>
          </a:xfrm>
        </p:spPr>
        <p:txBody>
          <a:bodyPr/>
          <a:lstStyle/>
          <a:p>
            <a:pPr marL="0" indent="0">
              <a:buNone/>
            </a:pPr>
            <a:r>
              <a:rPr lang="en-GB" sz="1600" dirty="0"/>
              <a:t>Further trials should:</a:t>
            </a:r>
          </a:p>
          <a:p>
            <a:r>
              <a:rPr lang="en-GB" sz="1600" dirty="0"/>
              <a:t>Measure cessation at six months or longer. </a:t>
            </a:r>
          </a:p>
          <a:p>
            <a:r>
              <a:rPr lang="en-GB" sz="1600" dirty="0"/>
              <a:t>Use active comparators </a:t>
            </a:r>
          </a:p>
          <a:p>
            <a:r>
              <a:rPr lang="en-GB" sz="1600" dirty="0"/>
              <a:t>Assess safety profile for as long as possible </a:t>
            </a:r>
          </a:p>
          <a:p>
            <a:r>
              <a:rPr lang="en-GB" sz="1600" dirty="0"/>
              <a:t>Be powered to detect differences in safety outcomes</a:t>
            </a:r>
          </a:p>
          <a:p>
            <a:r>
              <a:rPr lang="en-GB" sz="1600" dirty="0"/>
              <a:t>Present safety in both absolute and relative risk terms (in comparison to the risks of continuing to smoke tobacco).</a:t>
            </a:r>
          </a:p>
          <a:p>
            <a:r>
              <a:rPr lang="en-GB" sz="1600" dirty="0"/>
              <a:t>Offer recent devices to participants, to be most representative of what will be on the market at the time results are released. Data on pod type EC are particularly lacking. Protocols and statistical analysis plans should be registered in advance and openly available.</a:t>
            </a:r>
          </a:p>
          <a:p>
            <a:r>
              <a:rPr lang="en-GB" sz="1600" dirty="0" smtClean="0"/>
              <a:t>Provide </a:t>
            </a:r>
            <a:r>
              <a:rPr lang="en-GB" sz="1600" dirty="0"/>
              <a:t>EC in a way that would be used in real-world settings.</a:t>
            </a:r>
          </a:p>
          <a:p>
            <a:pPr marL="0" indent="0">
              <a:buNone/>
            </a:pPr>
            <a:endParaRPr lang="en-GB" sz="1600" dirty="0"/>
          </a:p>
        </p:txBody>
      </p:sp>
      <p:sp>
        <p:nvSpPr>
          <p:cNvPr id="4" name="Rectangle 3"/>
          <p:cNvSpPr/>
          <p:nvPr/>
        </p:nvSpPr>
        <p:spPr>
          <a:xfrm>
            <a:off x="1857780" y="5452322"/>
            <a:ext cx="7996944" cy="923330"/>
          </a:xfrm>
          <a:prstGeom prst="rect">
            <a:avLst/>
          </a:prstGeom>
        </p:spPr>
        <p:txBody>
          <a:bodyPr wrap="square">
            <a:spAutoFit/>
          </a:bodyPr>
          <a:lstStyle/>
          <a:p>
            <a:r>
              <a:rPr lang="en-GB" sz="1800" dirty="0">
                <a:solidFill>
                  <a:schemeClr val="accent2">
                    <a:lumMod val="50000"/>
                  </a:schemeClr>
                </a:solidFill>
              </a:rPr>
              <a:t>Further reviews, using best available methods, need to be conducted to evaluate the possible relationships between EC use and availability and youth uptake of EC and conventional cigarettes.</a:t>
            </a:r>
          </a:p>
        </p:txBody>
      </p:sp>
    </p:spTree>
    <p:custDataLst>
      <p:tags r:id="rId1"/>
    </p:custDataLst>
    <p:extLst>
      <p:ext uri="{BB962C8B-B14F-4D97-AF65-F5344CB8AC3E}">
        <p14:creationId xmlns:p14="http://schemas.microsoft.com/office/powerpoint/2010/main" val="4270608968"/>
      </p:ext>
    </p:extLst>
  </p:cSld>
  <p:clrMapOvr>
    <a:masterClrMapping/>
  </p:clrMapOvr>
  <mc:AlternateContent xmlns:mc="http://schemas.openxmlformats.org/markup-compatibility/2006" xmlns:p14="http://schemas.microsoft.com/office/powerpoint/2010/main">
    <mc:Choice Requires="p14">
      <p:transition spd="slow" p14:dur="2000" advTm="153119"/>
    </mc:Choice>
    <mc:Fallback xmlns="">
      <p:transition spd="slow" advTm="1531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253" y="946487"/>
            <a:ext cx="10047072" cy="598266"/>
          </a:xfrm>
        </p:spPr>
        <p:txBody>
          <a:bodyPr/>
          <a:lstStyle/>
          <a:p>
            <a:r>
              <a:rPr lang="en-GB" dirty="0" smtClean="0"/>
              <a:t>A quick note on further reviews…</a:t>
            </a:r>
            <a:endParaRPr lang="en-GB" dirty="0"/>
          </a:p>
        </p:txBody>
      </p:sp>
      <p:sp>
        <p:nvSpPr>
          <p:cNvPr id="3" name="Content Placeholder 2"/>
          <p:cNvSpPr>
            <a:spLocks noGrp="1"/>
          </p:cNvSpPr>
          <p:nvPr>
            <p:ph idx="1"/>
          </p:nvPr>
        </p:nvSpPr>
        <p:spPr>
          <a:xfrm>
            <a:off x="554252" y="1757565"/>
            <a:ext cx="10708833" cy="1573368"/>
          </a:xfrm>
        </p:spPr>
        <p:txBody>
          <a:bodyPr/>
          <a:lstStyle/>
          <a:p>
            <a:r>
              <a:rPr lang="en-GB" sz="2400" dirty="0" smtClean="0">
                <a:solidFill>
                  <a:schemeClr val="accent2">
                    <a:lumMod val="75000"/>
                  </a:schemeClr>
                </a:solidFill>
              </a:rPr>
              <a:t>Objective:</a:t>
            </a:r>
            <a:r>
              <a:rPr lang="en-GB" sz="2400" dirty="0" smtClean="0"/>
              <a:t> to assess relationship between use and availability of e-cigarettes and tobacco smoking in young people</a:t>
            </a:r>
            <a:endParaRPr lang="en-GB" sz="2400" dirty="0"/>
          </a:p>
        </p:txBody>
      </p:sp>
      <p:sp>
        <p:nvSpPr>
          <p:cNvPr id="4" name="Content Placeholder 2"/>
          <p:cNvSpPr txBox="1">
            <a:spLocks/>
          </p:cNvSpPr>
          <p:nvPr/>
        </p:nvSpPr>
        <p:spPr>
          <a:xfrm>
            <a:off x="554253" y="2798791"/>
            <a:ext cx="10853976" cy="1573368"/>
          </a:xfrm>
          <a:prstGeom prst="rect">
            <a:avLst/>
          </a:prstGeom>
        </p:spPr>
        <p:txBody>
          <a:bodyPr/>
          <a:lstStyle>
            <a:lvl1pPr marL="324059" indent="-324059" algn="l" defTabSz="432078"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1pPr>
            <a:lvl2pPr marL="702127" indent="-270049" algn="l" defTabSz="432078"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2pPr>
            <a:lvl3pPr marL="1080195" indent="-216039" algn="l" defTabSz="432078" rtl="0" eaLnBrk="1" latinLnBrk="0" hangingPunct="1">
              <a:spcBef>
                <a:spcPct val="20000"/>
              </a:spcBef>
              <a:buFont typeface="Arial"/>
              <a:buChar char="•"/>
              <a:defRPr sz="2300" kern="1200">
                <a:solidFill>
                  <a:schemeClr val="tx1"/>
                </a:solidFill>
                <a:latin typeface="Arial" panose="020B0604020202020204" pitchFamily="34" charset="0"/>
                <a:ea typeface="+mn-ea"/>
                <a:cs typeface="Arial" panose="020B0604020202020204" pitchFamily="34" charset="0"/>
              </a:defRPr>
            </a:lvl3pPr>
            <a:lvl4pPr marL="1512273" indent="-216039" algn="l" defTabSz="432078"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4pPr>
            <a:lvl5pPr marL="1944351" indent="-216039" algn="l" defTabSz="432078"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5pPr>
            <a:lvl6pPr marL="2376429" indent="-216039" algn="l" defTabSz="432078" rtl="0" eaLnBrk="1" latinLnBrk="0" hangingPunct="1">
              <a:spcBef>
                <a:spcPct val="20000"/>
              </a:spcBef>
              <a:buFont typeface="Arial"/>
              <a:buChar char="•"/>
              <a:defRPr sz="1900" kern="1200">
                <a:solidFill>
                  <a:schemeClr val="tx1"/>
                </a:solidFill>
                <a:latin typeface="+mn-lt"/>
                <a:ea typeface="+mn-ea"/>
                <a:cs typeface="+mn-cs"/>
              </a:defRPr>
            </a:lvl6pPr>
            <a:lvl7pPr marL="2808507" indent="-216039" algn="l" defTabSz="432078" rtl="0" eaLnBrk="1" latinLnBrk="0" hangingPunct="1">
              <a:spcBef>
                <a:spcPct val="20000"/>
              </a:spcBef>
              <a:buFont typeface="Arial"/>
              <a:buChar char="•"/>
              <a:defRPr sz="1900" kern="1200">
                <a:solidFill>
                  <a:schemeClr val="tx1"/>
                </a:solidFill>
                <a:latin typeface="+mn-lt"/>
                <a:ea typeface="+mn-ea"/>
                <a:cs typeface="+mn-cs"/>
              </a:defRPr>
            </a:lvl7pPr>
            <a:lvl8pPr marL="3240586" indent="-216039" algn="l" defTabSz="432078" rtl="0" eaLnBrk="1" latinLnBrk="0" hangingPunct="1">
              <a:spcBef>
                <a:spcPct val="20000"/>
              </a:spcBef>
              <a:buFont typeface="Arial"/>
              <a:buChar char="•"/>
              <a:defRPr sz="1900" kern="1200">
                <a:solidFill>
                  <a:schemeClr val="tx1"/>
                </a:solidFill>
                <a:latin typeface="+mn-lt"/>
                <a:ea typeface="+mn-ea"/>
                <a:cs typeface="+mn-cs"/>
              </a:defRPr>
            </a:lvl8pPr>
            <a:lvl9pPr marL="3672664" indent="-216039" algn="l" defTabSz="432078" rtl="0" eaLnBrk="1" latinLnBrk="0" hangingPunct="1">
              <a:spcBef>
                <a:spcPct val="20000"/>
              </a:spcBef>
              <a:buFont typeface="Arial"/>
              <a:buChar char="•"/>
              <a:defRPr sz="1900" kern="1200">
                <a:solidFill>
                  <a:schemeClr val="tx1"/>
                </a:solidFill>
                <a:latin typeface="+mn-lt"/>
                <a:ea typeface="+mn-ea"/>
                <a:cs typeface="+mn-cs"/>
              </a:defRPr>
            </a:lvl9pPr>
          </a:lstStyle>
          <a:p>
            <a:r>
              <a:rPr lang="en-GB" sz="2400" dirty="0" smtClean="0">
                <a:solidFill>
                  <a:schemeClr val="accent5">
                    <a:lumMod val="50000"/>
                  </a:schemeClr>
                </a:solidFill>
              </a:rPr>
              <a:t>Include: </a:t>
            </a:r>
            <a:r>
              <a:rPr lang="en-GB" sz="2400" dirty="0" smtClean="0"/>
              <a:t>longitudinal cohorts, population data (via multiple time series, instrumental variable studies)</a:t>
            </a:r>
            <a:endParaRPr lang="en-GB" sz="2400" dirty="0"/>
          </a:p>
        </p:txBody>
      </p:sp>
      <p:sp>
        <p:nvSpPr>
          <p:cNvPr id="5" name="Content Placeholder 2"/>
          <p:cNvSpPr txBox="1">
            <a:spLocks/>
          </p:cNvSpPr>
          <p:nvPr/>
        </p:nvSpPr>
        <p:spPr>
          <a:xfrm>
            <a:off x="554253" y="3924300"/>
            <a:ext cx="10708832" cy="1573368"/>
          </a:xfrm>
          <a:prstGeom prst="rect">
            <a:avLst/>
          </a:prstGeom>
        </p:spPr>
        <p:txBody>
          <a:bodyPr/>
          <a:lstStyle>
            <a:lvl1pPr marL="324059" indent="-324059" algn="l" defTabSz="432078"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1pPr>
            <a:lvl2pPr marL="702127" indent="-270049" algn="l" defTabSz="432078"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2pPr>
            <a:lvl3pPr marL="1080195" indent="-216039" algn="l" defTabSz="432078" rtl="0" eaLnBrk="1" latinLnBrk="0" hangingPunct="1">
              <a:spcBef>
                <a:spcPct val="20000"/>
              </a:spcBef>
              <a:buFont typeface="Arial"/>
              <a:buChar char="•"/>
              <a:defRPr sz="2300" kern="1200">
                <a:solidFill>
                  <a:schemeClr val="tx1"/>
                </a:solidFill>
                <a:latin typeface="Arial" panose="020B0604020202020204" pitchFamily="34" charset="0"/>
                <a:ea typeface="+mn-ea"/>
                <a:cs typeface="Arial" panose="020B0604020202020204" pitchFamily="34" charset="0"/>
              </a:defRPr>
            </a:lvl3pPr>
            <a:lvl4pPr marL="1512273" indent="-216039" algn="l" defTabSz="432078"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4pPr>
            <a:lvl5pPr marL="1944351" indent="-216039" algn="l" defTabSz="432078"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5pPr>
            <a:lvl6pPr marL="2376429" indent="-216039" algn="l" defTabSz="432078" rtl="0" eaLnBrk="1" latinLnBrk="0" hangingPunct="1">
              <a:spcBef>
                <a:spcPct val="20000"/>
              </a:spcBef>
              <a:buFont typeface="Arial"/>
              <a:buChar char="•"/>
              <a:defRPr sz="1900" kern="1200">
                <a:solidFill>
                  <a:schemeClr val="tx1"/>
                </a:solidFill>
                <a:latin typeface="+mn-lt"/>
                <a:ea typeface="+mn-ea"/>
                <a:cs typeface="+mn-cs"/>
              </a:defRPr>
            </a:lvl6pPr>
            <a:lvl7pPr marL="2808507" indent="-216039" algn="l" defTabSz="432078" rtl="0" eaLnBrk="1" latinLnBrk="0" hangingPunct="1">
              <a:spcBef>
                <a:spcPct val="20000"/>
              </a:spcBef>
              <a:buFont typeface="Arial"/>
              <a:buChar char="•"/>
              <a:defRPr sz="1900" kern="1200">
                <a:solidFill>
                  <a:schemeClr val="tx1"/>
                </a:solidFill>
                <a:latin typeface="+mn-lt"/>
                <a:ea typeface="+mn-ea"/>
                <a:cs typeface="+mn-cs"/>
              </a:defRPr>
            </a:lvl7pPr>
            <a:lvl8pPr marL="3240586" indent="-216039" algn="l" defTabSz="432078" rtl="0" eaLnBrk="1" latinLnBrk="0" hangingPunct="1">
              <a:spcBef>
                <a:spcPct val="20000"/>
              </a:spcBef>
              <a:buFont typeface="Arial"/>
              <a:buChar char="•"/>
              <a:defRPr sz="1900" kern="1200">
                <a:solidFill>
                  <a:schemeClr val="tx1"/>
                </a:solidFill>
                <a:latin typeface="+mn-lt"/>
                <a:ea typeface="+mn-ea"/>
                <a:cs typeface="+mn-cs"/>
              </a:defRPr>
            </a:lvl8pPr>
            <a:lvl9pPr marL="3672664" indent="-216039" algn="l" defTabSz="432078" rtl="0" eaLnBrk="1" latinLnBrk="0" hangingPunct="1">
              <a:spcBef>
                <a:spcPct val="20000"/>
              </a:spcBef>
              <a:buFont typeface="Arial"/>
              <a:buChar char="•"/>
              <a:defRPr sz="1900" kern="1200">
                <a:solidFill>
                  <a:schemeClr val="tx1"/>
                </a:solidFill>
                <a:latin typeface="+mn-lt"/>
                <a:ea typeface="+mn-ea"/>
                <a:cs typeface="+mn-cs"/>
              </a:defRPr>
            </a:lvl9pPr>
          </a:lstStyle>
          <a:p>
            <a:r>
              <a:rPr lang="en-GB" sz="2400" dirty="0" smtClean="0">
                <a:solidFill>
                  <a:schemeClr val="accent6">
                    <a:lumMod val="75000"/>
                  </a:schemeClr>
                </a:solidFill>
              </a:rPr>
              <a:t>Outcomes: </a:t>
            </a:r>
            <a:r>
              <a:rPr lang="en-GB" sz="2400" dirty="0" smtClean="0"/>
              <a:t>population rate of tobacco use in young people; cessation, uptake, and progression of tobacco use in young people</a:t>
            </a:r>
          </a:p>
        </p:txBody>
      </p:sp>
      <p:sp>
        <p:nvSpPr>
          <p:cNvPr id="7" name="Content Placeholder 2"/>
          <p:cNvSpPr txBox="1">
            <a:spLocks/>
          </p:cNvSpPr>
          <p:nvPr/>
        </p:nvSpPr>
        <p:spPr>
          <a:xfrm>
            <a:off x="554251" y="5005807"/>
            <a:ext cx="10047073" cy="1573368"/>
          </a:xfrm>
          <a:prstGeom prst="rect">
            <a:avLst/>
          </a:prstGeom>
        </p:spPr>
        <p:txBody>
          <a:bodyPr/>
          <a:lstStyle>
            <a:lvl1pPr marL="324059" indent="-324059" algn="l" defTabSz="432078"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1pPr>
            <a:lvl2pPr marL="702127" indent="-270049" algn="l" defTabSz="432078"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2pPr>
            <a:lvl3pPr marL="1080195" indent="-216039" algn="l" defTabSz="432078" rtl="0" eaLnBrk="1" latinLnBrk="0" hangingPunct="1">
              <a:spcBef>
                <a:spcPct val="20000"/>
              </a:spcBef>
              <a:buFont typeface="Arial"/>
              <a:buChar char="•"/>
              <a:defRPr sz="2300" kern="1200">
                <a:solidFill>
                  <a:schemeClr val="tx1"/>
                </a:solidFill>
                <a:latin typeface="Arial" panose="020B0604020202020204" pitchFamily="34" charset="0"/>
                <a:ea typeface="+mn-ea"/>
                <a:cs typeface="Arial" panose="020B0604020202020204" pitchFamily="34" charset="0"/>
              </a:defRPr>
            </a:lvl3pPr>
            <a:lvl4pPr marL="1512273" indent="-216039" algn="l" defTabSz="432078"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4pPr>
            <a:lvl5pPr marL="1944351" indent="-216039" algn="l" defTabSz="432078"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5pPr>
            <a:lvl6pPr marL="2376429" indent="-216039" algn="l" defTabSz="432078" rtl="0" eaLnBrk="1" latinLnBrk="0" hangingPunct="1">
              <a:spcBef>
                <a:spcPct val="20000"/>
              </a:spcBef>
              <a:buFont typeface="Arial"/>
              <a:buChar char="•"/>
              <a:defRPr sz="1900" kern="1200">
                <a:solidFill>
                  <a:schemeClr val="tx1"/>
                </a:solidFill>
                <a:latin typeface="+mn-lt"/>
                <a:ea typeface="+mn-ea"/>
                <a:cs typeface="+mn-cs"/>
              </a:defRPr>
            </a:lvl6pPr>
            <a:lvl7pPr marL="2808507" indent="-216039" algn="l" defTabSz="432078" rtl="0" eaLnBrk="1" latinLnBrk="0" hangingPunct="1">
              <a:spcBef>
                <a:spcPct val="20000"/>
              </a:spcBef>
              <a:buFont typeface="Arial"/>
              <a:buChar char="•"/>
              <a:defRPr sz="1900" kern="1200">
                <a:solidFill>
                  <a:schemeClr val="tx1"/>
                </a:solidFill>
                <a:latin typeface="+mn-lt"/>
                <a:ea typeface="+mn-ea"/>
                <a:cs typeface="+mn-cs"/>
              </a:defRPr>
            </a:lvl7pPr>
            <a:lvl8pPr marL="3240586" indent="-216039" algn="l" defTabSz="432078" rtl="0" eaLnBrk="1" latinLnBrk="0" hangingPunct="1">
              <a:spcBef>
                <a:spcPct val="20000"/>
              </a:spcBef>
              <a:buFont typeface="Arial"/>
              <a:buChar char="•"/>
              <a:defRPr sz="1900" kern="1200">
                <a:solidFill>
                  <a:schemeClr val="tx1"/>
                </a:solidFill>
                <a:latin typeface="+mn-lt"/>
                <a:ea typeface="+mn-ea"/>
                <a:cs typeface="+mn-cs"/>
              </a:defRPr>
            </a:lvl8pPr>
            <a:lvl9pPr marL="3672664" indent="-216039" algn="l" defTabSz="432078" rtl="0" eaLnBrk="1" latinLnBrk="0" hangingPunct="1">
              <a:spcBef>
                <a:spcPct val="20000"/>
              </a:spcBef>
              <a:buFont typeface="Arial"/>
              <a:buChar char="•"/>
              <a:defRPr sz="1900" kern="1200">
                <a:solidFill>
                  <a:schemeClr val="tx1"/>
                </a:solidFill>
                <a:latin typeface="+mn-lt"/>
                <a:ea typeface="+mn-ea"/>
                <a:cs typeface="+mn-cs"/>
              </a:defRPr>
            </a:lvl9pPr>
          </a:lstStyle>
          <a:p>
            <a:r>
              <a:rPr lang="en-GB" sz="2400" dirty="0" smtClean="0">
                <a:solidFill>
                  <a:schemeClr val="accent4">
                    <a:lumMod val="50000"/>
                  </a:schemeClr>
                </a:solidFill>
              </a:rPr>
              <a:t>Synthesis (?): </a:t>
            </a:r>
            <a:r>
              <a:rPr lang="en-GB" sz="2400" dirty="0" smtClean="0"/>
              <a:t>Causal chains developed a priori, interrogated with temporal qualitative comparative analysis and framework synthesis</a:t>
            </a:r>
          </a:p>
        </p:txBody>
      </p:sp>
      <p:sp>
        <p:nvSpPr>
          <p:cNvPr id="8" name="Rectangle 7"/>
          <p:cNvSpPr/>
          <p:nvPr/>
        </p:nvSpPr>
        <p:spPr>
          <a:xfrm>
            <a:off x="9454738" y="133841"/>
            <a:ext cx="1953491" cy="9964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998" y="233043"/>
            <a:ext cx="1716962" cy="798025"/>
          </a:xfrm>
          <a:prstGeom prst="rect">
            <a:avLst/>
          </a:prstGeom>
        </p:spPr>
      </p:pic>
    </p:spTree>
    <p:extLst>
      <p:ext uri="{BB962C8B-B14F-4D97-AF65-F5344CB8AC3E}">
        <p14:creationId xmlns:p14="http://schemas.microsoft.com/office/powerpoint/2010/main" val="379916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781" y="1021176"/>
            <a:ext cx="5783188" cy="598266"/>
          </a:xfrm>
        </p:spPr>
        <p:txBody>
          <a:bodyPr/>
          <a:lstStyle/>
          <a:p>
            <a:r>
              <a:rPr lang="en-GB" dirty="0" smtClean="0"/>
              <a:t>See full review for</a:t>
            </a:r>
            <a:endParaRPr lang="en-GB" dirty="0"/>
          </a:p>
        </p:txBody>
      </p:sp>
      <p:sp>
        <p:nvSpPr>
          <p:cNvPr id="3" name="Content Placeholder 2"/>
          <p:cNvSpPr>
            <a:spLocks noGrp="1"/>
          </p:cNvSpPr>
          <p:nvPr>
            <p:ph idx="1"/>
          </p:nvPr>
        </p:nvSpPr>
        <p:spPr>
          <a:xfrm>
            <a:off x="1857781" y="1893213"/>
            <a:ext cx="7365176" cy="3696020"/>
          </a:xfrm>
        </p:spPr>
        <p:txBody>
          <a:bodyPr/>
          <a:lstStyle/>
          <a:p>
            <a:r>
              <a:rPr lang="en-GB" sz="2000" dirty="0"/>
              <a:t>More detail on everything that’s been presented</a:t>
            </a:r>
          </a:p>
          <a:p>
            <a:r>
              <a:rPr lang="en-GB" sz="2000" dirty="0"/>
              <a:t>Secondary outcomes</a:t>
            </a:r>
          </a:p>
          <a:p>
            <a:r>
              <a:rPr lang="en-GB" sz="2000" dirty="0"/>
              <a:t>Other comparisons</a:t>
            </a:r>
          </a:p>
          <a:p>
            <a:r>
              <a:rPr lang="en-GB" sz="2000" dirty="0"/>
              <a:t>Data from uncontrolled studies</a:t>
            </a:r>
          </a:p>
          <a:p>
            <a:r>
              <a:rPr lang="en-GB" sz="2000" dirty="0"/>
              <a:t>Comparison with other reviews</a:t>
            </a:r>
          </a:p>
        </p:txBody>
      </p:sp>
      <p:sp>
        <p:nvSpPr>
          <p:cNvPr id="4" name="Rectangle 3"/>
          <p:cNvSpPr/>
          <p:nvPr/>
        </p:nvSpPr>
        <p:spPr>
          <a:xfrm>
            <a:off x="1396877" y="4024272"/>
            <a:ext cx="8826745" cy="1720734"/>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Updates to </a:t>
            </a:r>
            <a:r>
              <a:rPr lang="en-GB" sz="2800" dirty="0" smtClean="0"/>
              <a:t>and information on the </a:t>
            </a:r>
            <a:r>
              <a:rPr lang="en-GB" sz="2800" dirty="0"/>
              <a:t>living systematic </a:t>
            </a:r>
            <a:r>
              <a:rPr lang="en-GB" sz="2800" dirty="0" smtClean="0"/>
              <a:t>review</a:t>
            </a:r>
            <a:r>
              <a:rPr lang="en-GB" sz="2800" dirty="0"/>
              <a:t>: https://www.cebm.ox.ac.uk/research/electronic-cigarettes-for-smoking-cessation-cochrane-living-systematic-review-1</a:t>
            </a:r>
          </a:p>
        </p:txBody>
      </p:sp>
    </p:spTree>
    <p:extLst>
      <p:ext uri="{BB962C8B-B14F-4D97-AF65-F5344CB8AC3E}">
        <p14:creationId xmlns:p14="http://schemas.microsoft.com/office/powerpoint/2010/main" val="1920734688"/>
      </p:ext>
    </p:extLst>
  </p:cSld>
  <p:clrMapOvr>
    <a:masterClrMapping/>
  </p:clrMapOvr>
  <mc:AlternateContent xmlns:mc="http://schemas.openxmlformats.org/markup-compatibility/2006" xmlns:p14="http://schemas.microsoft.com/office/powerpoint/2010/main">
    <mc:Choice Requires="p14">
      <p:transition spd="slow" p14:dur="2000" advTm="60638"/>
    </mc:Choice>
    <mc:Fallback xmlns="">
      <p:transition spd="slow" advTm="6063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7635" y="1045392"/>
            <a:ext cx="5743658"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About Cochrane</a:t>
            </a:r>
            <a:endParaRPr lang="en-US" sz="1400" dirty="0">
              <a:solidFill>
                <a:schemeClr val="bg1"/>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1810679" y="1753278"/>
            <a:ext cx="5656351" cy="2896668"/>
          </a:xfrm>
          <a:prstGeom prst="rect">
            <a:avLst/>
          </a:prstGeom>
        </p:spPr>
        <p:txBody>
          <a:bodyPr/>
          <a:lst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a:lstStyle>
          <a:p>
            <a:pPr marL="0" indent="0">
              <a:buNone/>
            </a:pPr>
            <a:r>
              <a:rPr lang="en-GB" sz="1800" b="1" dirty="0">
                <a:solidFill>
                  <a:srgbClr val="0070C0"/>
                </a:solidFill>
              </a:rPr>
              <a:t>WHAT?</a:t>
            </a:r>
          </a:p>
          <a:p>
            <a:pPr marL="342900" indent="-342900">
              <a:buFont typeface="Wingdings" panose="05000000000000000000" pitchFamily="2" charset="2"/>
              <a:buChar char="Ø"/>
              <a:tabLst>
                <a:tab pos="357188" algn="l"/>
              </a:tabLst>
            </a:pPr>
            <a:r>
              <a:rPr lang="en-GB" sz="1800" dirty="0"/>
              <a:t>Gathers and combines the best evidence from research to determine the benefits and risks of treatments/interventions</a:t>
            </a:r>
          </a:p>
          <a:p>
            <a:pPr marL="0" indent="0">
              <a:spcBef>
                <a:spcPts val="600"/>
              </a:spcBef>
              <a:buNone/>
            </a:pPr>
            <a:r>
              <a:rPr lang="en-GB" sz="1800" dirty="0"/>
              <a:t>	</a:t>
            </a:r>
          </a:p>
          <a:p>
            <a:pPr marL="0" indent="0">
              <a:buNone/>
            </a:pPr>
            <a:r>
              <a:rPr lang="en-GB" sz="1800" b="1" dirty="0">
                <a:solidFill>
                  <a:srgbClr val="0070C0"/>
                </a:solidFill>
              </a:rPr>
              <a:t>HOW?</a:t>
            </a:r>
          </a:p>
          <a:p>
            <a:pPr marL="342900" indent="-342900">
              <a:buFont typeface="Wingdings" panose="05000000000000000000" pitchFamily="2" charset="2"/>
              <a:buChar char="Ø"/>
              <a:tabLst>
                <a:tab pos="357188" algn="l"/>
              </a:tabLst>
            </a:pPr>
            <a:r>
              <a:rPr lang="en-GB" sz="1800" dirty="0"/>
              <a:t>By systematically reviewing the available evidence, with strong emphasis on quality 	assessment</a:t>
            </a:r>
          </a:p>
          <a:p>
            <a:pPr marL="342900" indent="-342900">
              <a:buFont typeface="Wingdings" panose="05000000000000000000" pitchFamily="2" charset="2"/>
              <a:buChar char="Ø"/>
              <a:tabLst>
                <a:tab pos="357188" algn="l"/>
              </a:tabLst>
            </a:pPr>
            <a:r>
              <a:rPr lang="en-GB" sz="1800" dirty="0"/>
              <a:t>Cochrane methods considered gold-standard</a:t>
            </a:r>
          </a:p>
          <a:p>
            <a:pPr marL="342900" indent="-342900">
              <a:spcBef>
                <a:spcPts val="600"/>
              </a:spcBef>
              <a:buFont typeface="Wingdings" panose="05000000000000000000" pitchFamily="2" charset="2"/>
              <a:buChar char="Ø"/>
            </a:pPr>
            <a:endParaRPr lang="en-GB" sz="1800" dirty="0"/>
          </a:p>
        </p:txBody>
      </p:sp>
      <p:pic>
        <p:nvPicPr>
          <p:cNvPr id="3076" name="Picture 4" descr="Image result for cochran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805" y="783771"/>
            <a:ext cx="3612579" cy="41416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73924" y="4925466"/>
            <a:ext cx="7475191" cy="1200329"/>
          </a:xfrm>
          <a:prstGeom prst="rect">
            <a:avLst/>
          </a:prstGeom>
        </p:spPr>
        <p:txBody>
          <a:bodyPr wrap="square">
            <a:spAutoFit/>
          </a:bodyPr>
          <a:lstStyle/>
          <a:p>
            <a:r>
              <a:rPr lang="en-GB" sz="1800" b="1" dirty="0">
                <a:solidFill>
                  <a:srgbClr val="0070C0"/>
                </a:solidFill>
              </a:rPr>
              <a:t>WHY?</a:t>
            </a:r>
          </a:p>
          <a:p>
            <a:pPr marL="342900" indent="-342900">
              <a:buFont typeface="Wingdings" panose="05000000000000000000" pitchFamily="2" charset="2"/>
              <a:buChar char="Ø"/>
            </a:pPr>
            <a:r>
              <a:rPr lang="en-GB" sz="1800" dirty="0"/>
              <a:t>To help healthcare providers, patients, carers, researchers, funders, policy makers, guideline developers improve their knowledge and make decisions</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57507" y="5657850"/>
            <a:ext cx="609600" cy="609600"/>
          </a:xfrm>
          <a:prstGeom prst="rect">
            <a:avLst/>
          </a:prstGeom>
        </p:spPr>
      </p:pic>
    </p:spTree>
    <p:extLst>
      <p:ext uri="{BB962C8B-B14F-4D97-AF65-F5344CB8AC3E}">
        <p14:creationId xmlns:p14="http://schemas.microsoft.com/office/powerpoint/2010/main" val="2588677003"/>
      </p:ext>
    </p:extLst>
  </p:cSld>
  <p:clrMapOvr>
    <a:masterClrMapping/>
  </p:clrMapOvr>
  <mc:AlternateContent xmlns:mc="http://schemas.openxmlformats.org/markup-compatibility/2006" xmlns:p14="http://schemas.microsoft.com/office/powerpoint/2010/main">
    <mc:Choice Requires="p14">
      <p:transition spd="slow" p14:dur="2000" advTm="37284"/>
    </mc:Choice>
    <mc:Fallback xmlns="">
      <p:transition spd="slow" advTm="37284"/>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no smo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019" y="3826806"/>
            <a:ext cx="1674228" cy="167422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upload.wikimedia.org/wikipedia/commons/thumb/9/97/Ecig_gen3.jpg/320px-Ecig_gen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725" y="2899902"/>
            <a:ext cx="1165857" cy="3534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72721" y="1032214"/>
            <a:ext cx="5743658" cy="923330"/>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Objective of this review</a:t>
            </a:r>
          </a:p>
          <a:p>
            <a:endParaRPr lang="en-US" sz="14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2835921" y="2822002"/>
            <a:ext cx="6038850" cy="3611903"/>
            <a:chOff x="1390650" y="2914017"/>
            <a:chExt cx="6038850" cy="2894679"/>
          </a:xfrm>
          <a:solidFill>
            <a:schemeClr val="accent1">
              <a:lumMod val="60000"/>
              <a:lumOff val="40000"/>
            </a:schemeClr>
          </a:solidFill>
        </p:grpSpPr>
        <p:sp>
          <p:nvSpPr>
            <p:cNvPr id="6" name="Right Arrow 5"/>
            <p:cNvSpPr/>
            <p:nvPr/>
          </p:nvSpPr>
          <p:spPr>
            <a:xfrm>
              <a:off x="1390650" y="2914017"/>
              <a:ext cx="6038850" cy="2894679"/>
            </a:xfrm>
            <a:prstGeom prst="rightArrow">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Freeform 6"/>
            <p:cNvSpPr/>
            <p:nvPr/>
          </p:nvSpPr>
          <p:spPr>
            <a:xfrm>
              <a:off x="1542799" y="3835118"/>
              <a:ext cx="5734551" cy="946146"/>
            </a:xfrm>
            <a:custGeom>
              <a:avLst/>
              <a:gdLst>
                <a:gd name="connsiteX0" fmla="*/ 0 w 5734551"/>
                <a:gd name="connsiteY0" fmla="*/ 0 h 946146"/>
                <a:gd name="connsiteX1" fmla="*/ 5734551 w 5734551"/>
                <a:gd name="connsiteY1" fmla="*/ 0 h 946146"/>
                <a:gd name="connsiteX2" fmla="*/ 5734551 w 5734551"/>
                <a:gd name="connsiteY2" fmla="*/ 946146 h 946146"/>
                <a:gd name="connsiteX3" fmla="*/ 0 w 5734551"/>
                <a:gd name="connsiteY3" fmla="*/ 946146 h 946146"/>
                <a:gd name="connsiteX4" fmla="*/ 0 w 5734551"/>
                <a:gd name="connsiteY4" fmla="*/ 0 h 946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4551" h="946146">
                  <a:moveTo>
                    <a:pt x="0" y="0"/>
                  </a:moveTo>
                  <a:lnTo>
                    <a:pt x="5734551" y="0"/>
                  </a:lnTo>
                  <a:lnTo>
                    <a:pt x="5734551" y="946146"/>
                  </a:lnTo>
                  <a:lnTo>
                    <a:pt x="0" y="946146"/>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84480" rIns="0" bIns="284480" numCol="1" spcCol="1270" anchor="ctr" anchorCtr="0">
              <a:noAutofit/>
            </a:bodyPr>
            <a:lstStyle/>
            <a:p>
              <a:pPr defTabSz="1244537">
                <a:lnSpc>
                  <a:spcPct val="90000"/>
                </a:lnSpc>
                <a:spcBef>
                  <a:spcPct val="0"/>
                </a:spcBef>
                <a:spcAft>
                  <a:spcPts val="600"/>
                </a:spcAft>
              </a:pPr>
              <a:r>
                <a:rPr lang="en-GB" sz="2800" dirty="0"/>
                <a:t>Objective: </a:t>
              </a:r>
            </a:p>
            <a:p>
              <a:pPr defTabSz="1244537">
                <a:lnSpc>
                  <a:spcPct val="90000"/>
                </a:lnSpc>
                <a:spcBef>
                  <a:spcPct val="0"/>
                </a:spcBef>
                <a:spcAft>
                  <a:spcPts val="600"/>
                </a:spcAft>
              </a:pPr>
              <a:r>
                <a:rPr lang="en-GB" sz="2800" dirty="0"/>
                <a:t>Evaluate the safety and effect of using EC to help people who smoke achieve long-term smoking abstinence</a:t>
              </a:r>
            </a:p>
          </p:txBody>
        </p:sp>
      </p:grpSp>
      <p:pic>
        <p:nvPicPr>
          <p:cNvPr id="8" name="Picture 7"/>
          <p:cNvPicPr>
            <a:picLocks noChangeAspect="1"/>
          </p:cNvPicPr>
          <p:nvPr/>
        </p:nvPicPr>
        <p:blipFill>
          <a:blip r:embed="rId5"/>
          <a:stretch>
            <a:fillRect/>
          </a:stretch>
        </p:blipFill>
        <p:spPr>
          <a:xfrm>
            <a:off x="1872725" y="1076790"/>
            <a:ext cx="7668737" cy="1745211"/>
          </a:xfrm>
          <a:prstGeom prst="rect">
            <a:avLst/>
          </a:prstGeom>
        </p:spPr>
      </p:pic>
    </p:spTree>
    <p:extLst>
      <p:ext uri="{BB962C8B-B14F-4D97-AF65-F5344CB8AC3E}">
        <p14:creationId xmlns:p14="http://schemas.microsoft.com/office/powerpoint/2010/main" val="229810017"/>
      </p:ext>
    </p:extLst>
  </p:cSld>
  <p:clrMapOvr>
    <a:masterClrMapping/>
  </p:clrMapOvr>
  <mc:AlternateContent xmlns:mc="http://schemas.openxmlformats.org/markup-compatibility/2006" xmlns:p14="http://schemas.microsoft.com/office/powerpoint/2010/main">
    <mc:Choice Requires="p14">
      <p:transition spd="slow" p14:dur="2000" advTm="19271"/>
    </mc:Choice>
    <mc:Fallback xmlns="">
      <p:transition spd="slow" advTm="1927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systematic review (LSR)</a:t>
            </a:r>
            <a:endParaRPr lang="en-GB" dirty="0"/>
          </a:p>
        </p:txBody>
      </p:sp>
      <p:sp>
        <p:nvSpPr>
          <p:cNvPr id="3" name="Content Placeholder 2"/>
          <p:cNvSpPr>
            <a:spLocks noGrp="1"/>
          </p:cNvSpPr>
          <p:nvPr>
            <p:ph idx="1"/>
          </p:nvPr>
        </p:nvSpPr>
        <p:spPr>
          <a:xfrm>
            <a:off x="554253" y="2150907"/>
            <a:ext cx="7804744" cy="3696020"/>
          </a:xfrm>
        </p:spPr>
        <p:txBody>
          <a:bodyPr/>
          <a:lstStyle/>
          <a:p>
            <a:r>
              <a:rPr lang="en-GB" dirty="0" smtClean="0"/>
              <a:t>Search for new evidence monthly</a:t>
            </a:r>
          </a:p>
          <a:p>
            <a:r>
              <a:rPr lang="en-GB" dirty="0" smtClean="0"/>
              <a:t>Publish links to new evidence monthly</a:t>
            </a:r>
          </a:p>
          <a:p>
            <a:r>
              <a:rPr lang="en-GB" dirty="0" smtClean="0"/>
              <a:t>Update full review when new data emerges that changes, strengthens, or weakens existing conclusions, or relates to new comparisons or outcomes</a:t>
            </a:r>
            <a:endParaRPr lang="en-GB" dirty="0"/>
          </a:p>
        </p:txBody>
      </p:sp>
      <p:sp>
        <p:nvSpPr>
          <p:cNvPr id="4" name="AutoShape 2" descr="Living systematic reviews | Cochrane Commun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Living systematic reviews | Cochrane Community"/>
          <p:cNvSpPr>
            <a:spLocks noChangeAspect="1" noChangeArrowheads="1"/>
          </p:cNvSpPr>
          <p:nvPr/>
        </p:nvSpPr>
        <p:spPr bwMode="auto">
          <a:xfrm>
            <a:off x="9043357" y="25958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Living systematic reviews | Cochrane Co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003" y="1583037"/>
            <a:ext cx="2819039" cy="352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756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27" y="946487"/>
            <a:ext cx="10375415" cy="598266"/>
          </a:xfrm>
        </p:spPr>
        <p:txBody>
          <a:bodyPr/>
          <a:lstStyle/>
          <a:p>
            <a:r>
              <a:rPr lang="en-GB" sz="3200" dirty="0" smtClean="0"/>
              <a:t>Also as part of the living systematic review project</a:t>
            </a:r>
            <a:r>
              <a:rPr lang="en-GB" dirty="0" smtClean="0"/>
              <a:t>…</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57702" y="1730524"/>
            <a:ext cx="5895975" cy="5610225"/>
          </a:xfrm>
          <a:prstGeom prst="rect">
            <a:avLst/>
          </a:prstGeom>
        </p:spPr>
      </p:pic>
      <p:pic>
        <p:nvPicPr>
          <p:cNvPr id="5" name="Picture 4"/>
          <p:cNvPicPr>
            <a:picLocks noChangeAspect="1"/>
          </p:cNvPicPr>
          <p:nvPr/>
        </p:nvPicPr>
        <p:blipFill>
          <a:blip r:embed="rId3"/>
          <a:stretch>
            <a:fillRect/>
          </a:stretch>
        </p:blipFill>
        <p:spPr>
          <a:xfrm>
            <a:off x="3282724" y="3119169"/>
            <a:ext cx="6089196" cy="6605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https://podcasts.ox.ac.uk/sites/default/files/styles/large/public/images/album-covers/lets-talk-e-cigarettes.jpg?itok=f8-cG27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4712" y="1932134"/>
            <a:ext cx="3874416" cy="3874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p:cNvSpPr/>
          <p:nvPr/>
        </p:nvSpPr>
        <p:spPr>
          <a:xfrm>
            <a:off x="472935" y="2178636"/>
            <a:ext cx="10339146" cy="25946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800" dirty="0" smtClean="0"/>
              <a:t>Review update published Sept 2021</a:t>
            </a:r>
          </a:p>
          <a:p>
            <a:pPr algn="ctr"/>
            <a:r>
              <a:rPr lang="en-GB" sz="4800" dirty="0" smtClean="0"/>
              <a:t>Latest searches 1 May 2021</a:t>
            </a:r>
          </a:p>
          <a:p>
            <a:pPr algn="ctr"/>
            <a:r>
              <a:rPr lang="en-GB" sz="4800" dirty="0" smtClean="0"/>
              <a:t>Five new included studies</a:t>
            </a:r>
            <a:endParaRPr lang="en-GB" sz="4800" dirty="0"/>
          </a:p>
        </p:txBody>
      </p:sp>
    </p:spTree>
    <p:extLst>
      <p:ext uri="{BB962C8B-B14F-4D97-AF65-F5344CB8AC3E}">
        <p14:creationId xmlns:p14="http://schemas.microsoft.com/office/powerpoint/2010/main" val="166768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6" y="925735"/>
            <a:ext cx="7585464" cy="598266"/>
          </a:xfrm>
        </p:spPr>
        <p:txBody>
          <a:bodyPr/>
          <a:lstStyle/>
          <a:p>
            <a:pPr algn="l"/>
            <a:r>
              <a:rPr lang="en-GB" sz="3600" dirty="0"/>
              <a:t>Inclusion criteria</a:t>
            </a:r>
          </a:p>
        </p:txBody>
      </p:sp>
      <p:sp>
        <p:nvSpPr>
          <p:cNvPr id="3" name="Rectangle 2"/>
          <p:cNvSpPr/>
          <p:nvPr/>
        </p:nvSpPr>
        <p:spPr>
          <a:xfrm rot="16200000">
            <a:off x="5265112" y="3642626"/>
            <a:ext cx="4353039" cy="586695"/>
          </a:xfrm>
          <a:prstGeom prst="rect">
            <a:avLst/>
          </a:prstGeom>
          <a:solidFill>
            <a:srgbClr val="00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Smoking cessation (6m +)</a:t>
            </a:r>
          </a:p>
        </p:txBody>
      </p:sp>
      <p:sp>
        <p:nvSpPr>
          <p:cNvPr id="6" name="Rectangle 5"/>
          <p:cNvSpPr/>
          <p:nvPr/>
        </p:nvSpPr>
        <p:spPr>
          <a:xfrm rot="16200000">
            <a:off x="6906828" y="2876000"/>
            <a:ext cx="2767983" cy="586695"/>
          </a:xfrm>
          <a:prstGeom prst="rect">
            <a:avLst/>
          </a:prstGeom>
          <a:solidFill>
            <a:srgbClr val="00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Measures of harm </a:t>
            </a:r>
            <a:endParaRPr lang="en-GB" sz="2000" dirty="0" smtClean="0"/>
          </a:p>
          <a:p>
            <a:pPr algn="ctr"/>
            <a:r>
              <a:rPr lang="en-GB" sz="2000" dirty="0" smtClean="0"/>
              <a:t>(</a:t>
            </a:r>
            <a:r>
              <a:rPr lang="en-GB" sz="2000" dirty="0"/>
              <a:t>1 week+)</a:t>
            </a:r>
          </a:p>
        </p:txBody>
      </p:sp>
      <p:sp>
        <p:nvSpPr>
          <p:cNvPr id="5" name="Rectangle 4"/>
          <p:cNvSpPr/>
          <p:nvPr/>
        </p:nvSpPr>
        <p:spPr>
          <a:xfrm>
            <a:off x="9022701" y="1733439"/>
            <a:ext cx="1492898" cy="281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Sept update:</a:t>
            </a:r>
          </a:p>
          <a:p>
            <a:pPr algn="ctr"/>
            <a:r>
              <a:rPr lang="en-GB" dirty="0" smtClean="0"/>
              <a:t>61 studies</a:t>
            </a:r>
          </a:p>
          <a:p>
            <a:pPr algn="ctr"/>
            <a:r>
              <a:rPr lang="en-GB" dirty="0" smtClean="0"/>
              <a:t>(34 RCTs)</a:t>
            </a:r>
          </a:p>
          <a:p>
            <a:pPr algn="ctr"/>
            <a:r>
              <a:rPr lang="en-GB" dirty="0" smtClean="0"/>
              <a:t>16,759 participants</a:t>
            </a:r>
            <a:endParaRPr lang="en-GB" dirty="0"/>
          </a:p>
        </p:txBody>
      </p:sp>
      <p:graphicFrame>
        <p:nvGraphicFramePr>
          <p:cNvPr id="8" name="Content Placeholder 3"/>
          <p:cNvGraphicFramePr>
            <a:graphicFrameLocks/>
          </p:cNvGraphicFramePr>
          <p:nvPr>
            <p:extLst>
              <p:ext uri="{D42A27DB-BD31-4B8C-83A1-F6EECF244321}">
                <p14:modId xmlns:p14="http://schemas.microsoft.com/office/powerpoint/2010/main" val="594769780"/>
              </p:ext>
            </p:extLst>
          </p:nvPr>
        </p:nvGraphicFramePr>
        <p:xfrm>
          <a:off x="415926" y="1808162"/>
          <a:ext cx="6536418" cy="433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35517" y="4740048"/>
            <a:ext cx="6737087" cy="1635854"/>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smtClean="0"/>
              <a:t>Not included after 2016 due to nature of design and risk of confounding</a:t>
            </a:r>
            <a:endParaRPr lang="en-GB" sz="3200" dirty="0"/>
          </a:p>
        </p:txBody>
      </p:sp>
    </p:spTree>
    <p:extLst>
      <p:ext uri="{BB962C8B-B14F-4D97-AF65-F5344CB8AC3E}">
        <p14:creationId xmlns:p14="http://schemas.microsoft.com/office/powerpoint/2010/main" val="150966693"/>
      </p:ext>
    </p:extLst>
  </p:cSld>
  <p:clrMapOvr>
    <a:masterClrMapping/>
  </p:clrMapOvr>
  <mc:AlternateContent xmlns:mc="http://schemas.openxmlformats.org/markup-compatibility/2006" xmlns:p14="http://schemas.microsoft.com/office/powerpoint/2010/main">
    <mc:Choice Requires="p14">
      <p:transition spd="slow" p14:dur="2000" advTm="36318"/>
    </mc:Choice>
    <mc:Fallback xmlns="">
      <p:transition spd="slow" advTm="363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554253" y="955166"/>
            <a:ext cx="9949140" cy="5361658"/>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smtClean="0">
                <a:solidFill>
                  <a:schemeClr val="tx1"/>
                </a:solidFill>
              </a:rPr>
              <a:t>Why might RCTs provide different answers than the observational studies?</a:t>
            </a:r>
          </a:p>
          <a:p>
            <a:endParaRPr lang="en-GB" dirty="0" smtClean="0">
              <a:solidFill>
                <a:schemeClr val="tx1"/>
              </a:solidFill>
            </a:endParaRPr>
          </a:p>
          <a:p>
            <a:r>
              <a:rPr lang="en-GB" dirty="0" smtClean="0">
                <a:solidFill>
                  <a:schemeClr val="tx1"/>
                </a:solidFill>
              </a:rPr>
              <a:t>Many different reasons, including:</a:t>
            </a:r>
          </a:p>
          <a:p>
            <a:pPr marL="285750" indent="-285750">
              <a:buFont typeface="Arial" panose="020B0604020202020204" pitchFamily="34" charset="0"/>
              <a:buChar char="•"/>
            </a:pPr>
            <a:r>
              <a:rPr lang="en-GB" dirty="0" smtClean="0">
                <a:solidFill>
                  <a:schemeClr val="tx1"/>
                </a:solidFill>
              </a:rPr>
              <a:t>variations </a:t>
            </a:r>
            <a:r>
              <a:rPr lang="en-GB" dirty="0">
                <a:solidFill>
                  <a:schemeClr val="tx1"/>
                </a:solidFill>
              </a:rPr>
              <a:t>in the effectiveness of ECs depending on the level of support </a:t>
            </a:r>
            <a:r>
              <a:rPr lang="en-GB" dirty="0" smtClean="0">
                <a:solidFill>
                  <a:schemeClr val="tx1"/>
                </a:solidFill>
              </a:rPr>
              <a:t>provided</a:t>
            </a:r>
          </a:p>
          <a:p>
            <a:pPr marL="285750" indent="-285750">
              <a:buFont typeface="Arial" panose="020B0604020202020204" pitchFamily="34" charset="0"/>
              <a:buChar char="•"/>
            </a:pPr>
            <a:r>
              <a:rPr lang="en-GB" dirty="0" smtClean="0">
                <a:solidFill>
                  <a:schemeClr val="tx1"/>
                </a:solidFill>
              </a:rPr>
              <a:t>issues </a:t>
            </a:r>
            <a:r>
              <a:rPr lang="en-GB" dirty="0">
                <a:solidFill>
                  <a:schemeClr val="tx1"/>
                </a:solidFill>
              </a:rPr>
              <a:t>around definitions of baseline EC </a:t>
            </a:r>
            <a:r>
              <a:rPr lang="en-GB" dirty="0" smtClean="0">
                <a:solidFill>
                  <a:schemeClr val="tx1"/>
                </a:solidFill>
              </a:rPr>
              <a:t>usage</a:t>
            </a:r>
          </a:p>
          <a:p>
            <a:pPr marL="285750" indent="-285750">
              <a:buFont typeface="Arial" panose="020B0604020202020204" pitchFamily="34" charset="0"/>
              <a:buChar char="•"/>
            </a:pPr>
            <a:r>
              <a:rPr lang="en-GB" dirty="0" smtClean="0">
                <a:solidFill>
                  <a:schemeClr val="tx1"/>
                </a:solidFill>
              </a:rPr>
              <a:t>unexplored confounders (not specific to EC – same has been found for NRT when we don’t control for confounders)</a:t>
            </a:r>
          </a:p>
          <a:p>
            <a:pPr marL="285750" indent="-285750">
              <a:buFont typeface="Arial" panose="020B0604020202020204" pitchFamily="34" charset="0"/>
              <a:buChar char="•"/>
            </a:pPr>
            <a:r>
              <a:rPr lang="en-GB" dirty="0" smtClean="0">
                <a:solidFill>
                  <a:schemeClr val="tx1"/>
                </a:solidFill>
              </a:rPr>
              <a:t>studies </a:t>
            </a:r>
            <a:r>
              <a:rPr lang="en-GB" dirty="0">
                <a:solidFill>
                  <a:schemeClr val="tx1"/>
                </a:solidFill>
              </a:rPr>
              <a:t>which </a:t>
            </a:r>
            <a:r>
              <a:rPr lang="en-GB" dirty="0" err="1">
                <a:solidFill>
                  <a:schemeClr val="tx1"/>
                </a:solidFill>
              </a:rPr>
              <a:t>analyze</a:t>
            </a:r>
            <a:r>
              <a:rPr lang="en-GB" dirty="0">
                <a:solidFill>
                  <a:schemeClr val="tx1"/>
                </a:solidFill>
              </a:rPr>
              <a:t> results in smokers based on EC use at baseline have by the nature of their design already excluded people who have successfully quit using EC, and therefore only retain participants who, at entrance to the study, would be classed as 'treatment failures' or are in the midst of a cessation attempt involving cutting down to quit</a:t>
            </a:r>
            <a:r>
              <a:rPr lang="en-GB" dirty="0" smtClean="0">
                <a:solidFill>
                  <a:schemeClr val="tx1"/>
                </a:solidFill>
              </a:rPr>
              <a:t>.</a:t>
            </a:r>
          </a:p>
          <a:p>
            <a:pPr marL="285750" indent="-285750">
              <a:buFont typeface="Arial" panose="020B0604020202020204" pitchFamily="34" charset="0"/>
              <a:buChar char="•"/>
            </a:pPr>
            <a:endParaRPr lang="en-GB" dirty="0" smtClean="0">
              <a:solidFill>
                <a:schemeClr val="tx1"/>
              </a:solidFill>
            </a:endParaRPr>
          </a:p>
          <a:p>
            <a:r>
              <a:rPr lang="en-GB" dirty="0" smtClean="0">
                <a:solidFill>
                  <a:schemeClr val="tx1"/>
                </a:solidFill>
              </a:rPr>
              <a:t>&gt;&gt;Following </a:t>
            </a:r>
            <a:r>
              <a:rPr lang="en-GB" dirty="0">
                <a:solidFill>
                  <a:schemeClr val="tx1"/>
                </a:solidFill>
              </a:rPr>
              <a:t>the standard methods of the Cochrane Tobacco Addiction Group and the protocol for this review, we </a:t>
            </a:r>
            <a:r>
              <a:rPr lang="en-GB" dirty="0" smtClean="0">
                <a:solidFill>
                  <a:schemeClr val="tx1"/>
                </a:solidFill>
              </a:rPr>
              <a:t>focus </a:t>
            </a:r>
            <a:r>
              <a:rPr lang="en-GB" dirty="0">
                <a:solidFill>
                  <a:schemeClr val="tx1"/>
                </a:solidFill>
              </a:rPr>
              <a:t>on evidence </a:t>
            </a:r>
            <a:r>
              <a:rPr lang="en-GB" dirty="0" smtClean="0">
                <a:solidFill>
                  <a:schemeClr val="tx1"/>
                </a:solidFill>
              </a:rPr>
              <a:t>from RCTs for cessation outcomes</a:t>
            </a:r>
            <a:endParaRPr lang="en-GB" dirty="0">
              <a:solidFill>
                <a:schemeClr val="tx1"/>
              </a:solidFill>
            </a:endParaRPr>
          </a:p>
        </p:txBody>
      </p:sp>
    </p:spTree>
    <p:extLst>
      <p:ext uri="{BB962C8B-B14F-4D97-AF65-F5344CB8AC3E}">
        <p14:creationId xmlns:p14="http://schemas.microsoft.com/office/powerpoint/2010/main" val="2620346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9|28.7|12|17.1"/>
</p:tagLst>
</file>

<file path=ppt/tags/tag2.xml><?xml version="1.0" encoding="utf-8"?>
<p:tagLst xmlns:a="http://schemas.openxmlformats.org/drawingml/2006/main" xmlns:r="http://schemas.openxmlformats.org/officeDocument/2006/relationships" xmlns:p="http://schemas.openxmlformats.org/presentationml/2006/main">
  <p:tag name="TIMING" val="|125"/>
</p:tagLst>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8177</TotalTime>
  <Words>2072</Words>
  <Application>Microsoft Office PowerPoint</Application>
  <PresentationFormat>Custom</PresentationFormat>
  <Paragraphs>220</Paragraphs>
  <Slides>35</Slides>
  <Notes>9</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35</vt:i4>
      </vt:variant>
    </vt:vector>
  </HeadingPairs>
  <TitlesOfParts>
    <vt:vector size="41" baseType="lpstr">
      <vt:lpstr>Arial</vt:lpstr>
      <vt:lpstr>Calibri</vt:lpstr>
      <vt:lpstr>Wingdings</vt:lpstr>
      <vt:lpstr>Opening slide</vt:lpstr>
      <vt:lpstr>Opening slide alternative</vt:lpstr>
      <vt:lpstr>Text slide</vt:lpstr>
      <vt:lpstr>PowerPoint Presentation</vt:lpstr>
      <vt:lpstr>PowerPoint Presentation</vt:lpstr>
      <vt:lpstr>Our author team</vt:lpstr>
      <vt:lpstr>PowerPoint Presentation</vt:lpstr>
      <vt:lpstr>PowerPoint Presentation</vt:lpstr>
      <vt:lpstr>Living systematic review (LSR)</vt:lpstr>
      <vt:lpstr>Also as part of the living systematic review project…</vt:lpstr>
      <vt:lpstr>Inclusion criteria</vt:lpstr>
      <vt:lpstr>PowerPoint Presentation</vt:lpstr>
      <vt:lpstr>Inclusion criteria: participants</vt:lpstr>
      <vt:lpstr>Primary comparisons</vt:lpstr>
      <vt:lpstr>Outcomes</vt:lpstr>
      <vt:lpstr>Searches</vt:lpstr>
      <vt:lpstr>Numerical analyses</vt:lpstr>
      <vt:lpstr>Understanding meta-analysis</vt:lpstr>
      <vt:lpstr>PowerPoint Presentation</vt:lpstr>
      <vt:lpstr>PowerPoint Presentation</vt:lpstr>
      <vt:lpstr>PowerPoint Presentation</vt:lpstr>
      <vt:lpstr>PowerPoint Presentation</vt:lpstr>
      <vt:lpstr>PowerPoint Presentation</vt:lpstr>
      <vt:lpstr>Any questions so far?</vt:lpstr>
      <vt:lpstr>September update</vt:lpstr>
      <vt:lpstr>Nicotine e-cigarette versus NRT: Quitting at 6+ months</vt:lpstr>
      <vt:lpstr>Nicotine e-cigarette versus NRT: Adverse events at 1+weeks</vt:lpstr>
      <vt:lpstr>Nicotine e-cigarette versus NRT: Serious adverse events at 1+weeks</vt:lpstr>
      <vt:lpstr>Nicotine e-cigarette versus non-nicotine e-cigarette: Quitting at 6+ months</vt:lpstr>
      <vt:lpstr>Nicotine e-cigarette versus non-nicotine e-cigarette: Adverse events at 1+ weeks</vt:lpstr>
      <vt:lpstr>Nicotine e-cigarette versus non-nicotine e-cigarette: Serious adverse events at 1+weeks</vt:lpstr>
      <vt:lpstr>Nicotine e-cigarette versus behavioural support only/no support: Quitting at 6+ months</vt:lpstr>
      <vt:lpstr>Nicotine e-cigarette versus behavioural support only/no support: Adverse events at 1+weeks</vt:lpstr>
      <vt:lpstr>Nicotine e-cigarette versus behavioural support only/no support: Serious adverse events at 1+wks</vt:lpstr>
      <vt:lpstr>Implications for practice</vt:lpstr>
      <vt:lpstr>Implications for research</vt:lpstr>
      <vt:lpstr>A quick note on further reviews…</vt:lpstr>
      <vt:lpstr>See full review for</vt:lpstr>
    </vt:vector>
  </TitlesOfParts>
  <Company>UofO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lastModifiedBy>Jamie Hartmann-Boyce</cp:lastModifiedBy>
  <cp:revision>147</cp:revision>
  <dcterms:created xsi:type="dcterms:W3CDTF">2014-03-20T14:30:16Z</dcterms:created>
  <dcterms:modified xsi:type="dcterms:W3CDTF">2021-09-17T18:32:24Z</dcterms:modified>
</cp:coreProperties>
</file>